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321" r:id="rId7"/>
    <p:sldId id="322" r:id="rId8"/>
    <p:sldId id="323" r:id="rId9"/>
    <p:sldId id="260" r:id="rId10"/>
    <p:sldId id="324" r:id="rId11"/>
    <p:sldId id="261" r:id="rId12"/>
    <p:sldId id="312" r:id="rId13"/>
    <p:sldId id="313" r:id="rId14"/>
    <p:sldId id="314" r:id="rId15"/>
    <p:sldId id="315" r:id="rId16"/>
    <p:sldId id="262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263" r:id="rId25"/>
    <p:sldId id="301" r:id="rId26"/>
    <p:sldId id="302" r:id="rId27"/>
    <p:sldId id="303" r:id="rId28"/>
    <p:sldId id="281" r:id="rId29"/>
    <p:sldId id="282" r:id="rId30"/>
    <p:sldId id="283" r:id="rId31"/>
    <p:sldId id="285" r:id="rId32"/>
    <p:sldId id="286" r:id="rId33"/>
    <p:sldId id="304" r:id="rId34"/>
    <p:sldId id="264" r:id="rId35"/>
    <p:sldId id="275" r:id="rId36"/>
    <p:sldId id="328" r:id="rId37"/>
    <p:sldId id="329" r:id="rId38"/>
    <p:sldId id="265" r:id="rId39"/>
    <p:sldId id="266" r:id="rId40"/>
    <p:sldId id="317" r:id="rId41"/>
    <p:sldId id="318" r:id="rId42"/>
    <p:sldId id="319" r:id="rId43"/>
    <p:sldId id="320" r:id="rId44"/>
    <p:sldId id="267" r:id="rId45"/>
    <p:sldId id="297" r:id="rId46"/>
    <p:sldId id="298" r:id="rId47"/>
    <p:sldId id="299" r:id="rId48"/>
    <p:sldId id="268" r:id="rId49"/>
    <p:sldId id="300" r:id="rId50"/>
    <p:sldId id="273" r:id="rId51"/>
    <p:sldId id="270" r:id="rId52"/>
    <p:sldId id="271" r:id="rId53"/>
    <p:sldId id="269" r:id="rId54"/>
    <p:sldId id="325" r:id="rId55"/>
    <p:sldId id="326" r:id="rId56"/>
    <p:sldId id="327" r:id="rId5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0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9D517-1EB5-41E4-9995-722BCE3F548E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7C34-F42F-404E-886A-5EF963039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5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F87A3-931A-412D-95D5-C2E90C8F181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8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02D9C-F891-44FA-35F6-38E7D6D00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82F693-7361-137B-EBBF-FC1E54723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D4448-6D5A-6CD8-8711-B1C58619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31300-873B-9136-57B8-85CDA3A7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0EFA7-06DE-117C-B713-2C6A63FA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50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36001-753B-A441-A6ED-B43F367B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6C70D-B192-F526-7200-A119B7E98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542C-D2A8-9656-22D8-A601B05D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8BAF8-10BE-4DE5-0C83-76372FE4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3C5C8-6317-A1C9-FE77-8BDF6F2C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9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B9F5D1-BD83-19A6-A0C9-25E1CB302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13728D-506B-FD4D-EE2A-A7923B3BE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C32E2-B0B7-1F49-87F4-946C1E72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9BE0A-F4E2-6559-E536-DE305145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4DE034-569B-B1B0-9CD8-B64C8193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14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F229E-A0CB-03E9-5548-BC420AEC2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D0871C-60B9-F95B-BBC1-E3FBCAAA8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9D1EC-9217-F5E4-4F48-F4B5FBBF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C0E2A9-B963-5FDF-1115-064F3D8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0988C-CCC9-ABC8-AB84-1A45956A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683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CC5C4-0EF9-8C20-5556-88BD95C5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E8E92-00C4-0E8E-9DB2-6A9B18B4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F73CB-79E0-E8A4-C7D7-FD1D0423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7A31A-929A-E12A-8035-9E790E82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B367F-B6DF-D4C0-49A3-90AADC6B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095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B2EEF-FE91-0597-C14F-1D98D082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11FD3-BD6A-8F66-8E0E-AA7431BBE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D01F9F-9477-E92C-BD39-5A444A01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FA09C-BE2B-883E-3EE7-C2151F78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BB215-D463-B1F9-00C5-CE456532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553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1847-032C-EC06-7919-0441B3E8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669AA-9BE3-2643-E382-960996794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F819E-2C06-EBCC-F151-7538F634D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C5E7AE-00E8-B6AF-4DA9-8BB252FC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76D21B-0F2B-B546-B7D0-7A928837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0813E-3D1D-E029-AB83-D4566264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14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A57E8-884A-BDDC-333A-39A98519F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3DD9DC-0426-1207-D143-8FF617B04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4104F8-D392-3A16-1D8A-B70BB33F9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AD40A5-8687-DB60-F2F5-83294F93D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458188-C80B-CE69-E093-B7EB49099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E936-F628-08CA-A357-562C54FF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2C2788-BB02-DED2-6468-4F779159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909C01-95DB-B047-0A74-64700772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80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8A05-D741-BE7F-CA6B-B8D76790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1E683A-401B-BBDF-0951-581AD8109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729433-72FD-AEB0-B674-3EF93B00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4BF3D-91B6-8F52-0A8A-AEB6BDF0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972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C6AF59-2F75-907C-DD08-3B503F2D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B28FA8-8896-9BC3-B3F4-F92E0156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56BBA-134C-44CE-B953-87B96D8A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0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42077-4336-B508-CB37-76C767ED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2D94FB-622D-C2D2-8FD4-69F3981B6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8ACEE-FB0D-218B-D0BD-73CDE777C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9473D0-DC5F-DBC6-1844-27314B90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E1CB6-88BE-85B9-BF74-9C5B671F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1FA6DD-10AD-1495-DB38-169BFB2D7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8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7BE9C-9E06-31BD-0390-E8544B3E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68999-9022-724C-35F9-6C406F5F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DD18B-702A-0188-4A77-7B6233E8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DAAD7-09FA-AED1-A9CD-DD7A82485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502EF-B415-A06B-4624-32B80123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15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6292D-ADA3-1783-6F4D-7D90E960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EAD879-C2BD-4CEB-3511-2E7819ABA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7EA95B-9E1D-2379-FD7D-6E06FD63C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CFE9F-9B6F-B5CC-4E32-C0C3F92D9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11CC0-3BAF-2B19-7659-86563ECD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4CBC86-CD62-5999-6DFE-E06A679C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17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67FE0-7D1C-99B2-9F1C-18A201E1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AB726B-2E7C-6377-E51E-EB8D74A26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A8656-6FF8-81AA-8C0E-D348BC86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ADAC5-25A9-E0ED-86C1-D0AF9419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4F802-55A9-02F7-DBED-FBB9D536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5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E2BA6B-3F39-D604-0C42-0CCDD1DFF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AA63F6-C47C-AA00-5501-7E573FC4D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15D93F-3D99-558F-B5E0-2E3AC45F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176DE-59A4-029A-1483-21F25041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13BD4-DC68-E7C8-A9A5-6E0C8D58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52892-EDDB-5176-EC8D-667F7B65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8B169-DD3E-8FF4-049E-133B1C821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73E41-FA4C-3E23-CC86-35AD5480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8340A-2F67-D051-26C9-1DD9D628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B0A1D-C346-C9F4-8AB0-186B0EDC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3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5557A-B628-E19F-8ECF-8FB5656A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8FE22-2B2F-9162-82B4-6D6B049B1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A45F32-4400-6F5C-3A52-D102BE53C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528741-8105-A232-2E30-145DCE34C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DFAC5-18AC-543E-60F0-17FB1FAC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F0C83-E8E0-59C4-ECAE-F7E0D204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0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008CB-15AD-60B9-6D65-BDC39AB2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469BD-9C3B-5215-EB55-8F8D76B50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DA0D22-3AAE-81A3-6162-A0C138E95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32950D-3CD3-2561-B06D-DA4EA0820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51A5C1-6820-FB66-8133-836EFB8D5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8F1D47-66C9-5B3E-B638-561A100B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F643C6-E901-F336-6EE5-CE8AD9FB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182510-AA01-A1A1-B617-B79CC4C3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9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FC30-0703-060F-84DF-61AF4616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ED53CE-6A2E-B98A-A9ED-1DAFB46C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2EA46E-368C-CC27-44A8-0E5B0953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F893E8-F1B7-2B42-8007-BB9E6E29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93AF66-7D43-D96F-52E1-30A01286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66105B-93FD-D2D2-E75A-EC0ABB2C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4D119A-A56B-13E9-0B9E-1B0DA495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55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005CD-5E27-6412-E92C-53AEA2BE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330DC-B146-09A9-51E6-0440654A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FA1D88-1138-73EE-AC0E-E49D0BD19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11968E-F277-34EF-513A-50B079D3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8D6654-863D-369E-6FC8-68779820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80339F-B184-1FA1-30A0-8B458603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28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74D1D-6D64-79C8-F239-9BB58090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0C8DF3-9FC1-6C7E-96F8-084241D02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DB3EEB-FC6C-7BFA-0931-7ED4246CF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A2B64F-1BC6-FE54-2C43-C49AAB6C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6A7D2-3CEE-9CB9-B9A9-15A033C4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B250C2-ACF1-B94F-8514-9FA6BB1F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5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87468F-5842-9FED-80A8-F364D998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833C4-D24F-BD51-20DF-9FD8A1881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AAF8F-C415-9B0F-F9BD-AA2EF79B7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B39A2-1F9C-1AB2-8E35-13CFAEE9A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65E836-39C7-AA3C-5570-30DB8B8D1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8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FB638D-C435-8034-A457-F1505707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0D018-D7FE-F9DC-2D9E-2D914F59B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5817D-060C-553C-E773-9F73E47CD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52023-79D4-60FD-A597-F60D03A2E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3C47E-1452-E9E0-50F7-7631F9D6F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3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0.png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6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220.png"/><Relationship Id="rId4" Type="http://schemas.openxmlformats.org/officeDocument/2006/relationships/image" Target="../media/image2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80.png"/><Relationship Id="rId7" Type="http://schemas.openxmlformats.org/officeDocument/2006/relationships/image" Target="../media/image45.jpe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jpeg"/><Relationship Id="rId11" Type="http://schemas.openxmlformats.org/officeDocument/2006/relationships/image" Target="../media/image50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C1FD2E-B28E-8478-6F82-4B1EC9E0F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0881231"/>
              </p:ext>
            </p:extLst>
          </p:nvPr>
        </p:nvGraphicFramePr>
        <p:xfrm>
          <a:off x="192505" y="1596357"/>
          <a:ext cx="11851103" cy="374566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81463">
                  <a:extLst>
                    <a:ext uri="{9D8B030D-6E8A-4147-A177-3AD203B41FA5}">
                      <a16:colId xmlns:a16="http://schemas.microsoft.com/office/drawing/2014/main" val="422012588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2888843606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930533295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1451691317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3792348630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599861123"/>
                    </a:ext>
                  </a:extLst>
                </a:gridCol>
              </a:tblGrid>
              <a:tr h="28812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0" i="0" u="none" strike="noStrike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기후리스크</a:t>
                      </a:r>
                      <a:r>
                        <a:rPr lang="en-US" altLang="ko-KR" sz="1000" b="0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r>
                        <a:rPr lang="ko-KR" altLang="en-US" sz="1000" b="0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폭염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열쾌적성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평가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900" b="0" i="0" u="none" strike="noStrike" spc="-100" baseline="0" dirty="0">
                        <a:solidFill>
                          <a:srgbClr val="C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992797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극한호우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 홍수위험도 지수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격자 단위 홍수위험도 지수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홍수취약시설 현황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39083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산사태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산사태위험등급 지도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315769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기후위기 취약인구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기후위기 취약인구 종합</a:t>
                      </a:r>
                      <a:endParaRPr lang="ko-KR" altLang="en-US" sz="900" b="0" i="0" u="none" strike="noStrike" spc="-100" baseline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58549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그린인프라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생태계서비스 평가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생태계서비스 가치평가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조절서비스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05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지지서비스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286878"/>
                  </a:ext>
                </a:extLst>
              </a:tr>
              <a:tr h="288128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그린인프라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도시공원서비스 평가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도시공원 서비스 평가 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종합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공원녹지면적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 초과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미달 면적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단위면적당 관리예산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05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공원 방문자 인구 비율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82719"/>
                  </a:ext>
                </a:extLst>
              </a:tr>
              <a:tr h="288128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06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공원서비스 소외인구 비율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07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조성녹지 면적 비율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08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접근 가능한 공원 유형의 다양성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09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광장형 공원과 녹지형 공원의 믹스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770822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도입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</a:t>
                      </a: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이론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519256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도입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설비현황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모든 태양광 발전현황</a:t>
                      </a:r>
                      <a:endParaRPr lang="ko-KR" altLang="en-US" sz="900" b="0" i="0" u="none" strike="noStrike" spc="-100" baseline="0" dirty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067120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탄소흡수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탄소흡수지도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총일차생산량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(GPP)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순일차생산량 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(NPP)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엽면적 지수 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(LAI)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538784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탄소저장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수목 탄소저장지도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 층위구조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 수목정보 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940621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탄소저장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탄소저장지도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미생물 탄소저장지도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토양탄소분획지도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탄소취약성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0133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탄소배출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건축물 및 수송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건물 탄소배출 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수송 탄소배출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건축물별 탄소배출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880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43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7AD1C-8361-35DD-1248-5D10B5F5B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09E888-2176-6AAE-0245-0DF7B11757CD}"/>
              </a:ext>
            </a:extLst>
          </p:cNvPr>
          <p:cNvSpPr txBox="1"/>
          <p:nvPr/>
        </p:nvSpPr>
        <p:spPr>
          <a:xfrm>
            <a:off x="3872475" y="2634915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기후위기 취약인구</a:t>
            </a:r>
          </a:p>
        </p:txBody>
      </p:sp>
    </p:spTree>
    <p:extLst>
      <p:ext uri="{BB962C8B-B14F-4D97-AF65-F5344CB8AC3E}">
        <p14:creationId xmlns:p14="http://schemas.microsoft.com/office/powerpoint/2010/main" val="27855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027383"/>
            <a:chOff x="495499" y="862127"/>
            <a:chExt cx="10821684" cy="10273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284216"/>
              <a:ext cx="10762955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 기후 취약인구 분석은 행정동 단위에서 인구사회적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경제적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건강적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취약성을 분석하여 종합한 지표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기후위기 취약인구 종합 내 인구사회적 취약성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건강적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취약성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경제적 취약성에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기후위기 취약인구 종합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AEEA81-EA94-9588-8B1D-05E22DC582AC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4056163"/>
          <a:ext cx="11080308" cy="2260446"/>
        </p:xfrm>
        <a:graphic>
          <a:graphicData uri="http://schemas.openxmlformats.org/drawingml/2006/table">
            <a:tbl>
              <a:tblPr firstRow="1" bandRow="1"/>
              <a:tblGrid>
                <a:gridCol w="1589681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4180114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2489338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199295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82822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305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188729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algn="l" defTabSz="914400" rtl="0" eaLnBrk="1" fontAlgn="ctr" latinLnBrk="1" hangingPunct="1">
                        <a:buFontTx/>
                        <a:buChar char="-"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연령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지적장애 여부로 인해 기후 위험에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취약한 계층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미만 인구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188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 인구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564916"/>
                  </a:ext>
                </a:extLst>
              </a:tr>
              <a:tr h="213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 장애인 비율 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6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947558"/>
                  </a:ext>
                </a:extLst>
              </a:tr>
              <a:tr h="18872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낮은 소득과 경제적 여건 부족으로 기후 적응이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어려운 계층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월소득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평균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361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비율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연소득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평균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2000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만원 이하 인구 비율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879651"/>
                  </a:ext>
                </a:extLst>
              </a:tr>
              <a:tr h="18872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만성질환이나 기후 관련 질환 이력으로 기후 위험에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민감한 계층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국민건강보험공단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59112"/>
                  </a:ext>
                </a:extLst>
              </a:tr>
              <a:tr h="22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국민건강보험공단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600" b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871333"/>
                  </a:ext>
                </a:extLst>
              </a:tr>
              <a:tr h="3984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기후위기 취약인구 종합</a:t>
                      </a:r>
                    </a:p>
                  </a:txBody>
                  <a:tcPr marL="15249" marR="15249" marT="10166" marB="10166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취약성별 점수를 합산한 총점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취약성이 더 높음</a:t>
                      </a:r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80372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FB13B3-6C13-7500-1492-1C3FEAFE5082}"/>
              </a:ext>
            </a:extLst>
          </p:cNvPr>
          <p:cNvSpPr/>
          <p:nvPr/>
        </p:nvSpPr>
        <p:spPr bwMode="auto">
          <a:xfrm>
            <a:off x="3695163" y="3191996"/>
            <a:ext cx="800340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6DD987-9D52-25D3-EA91-E9DF7DBDA978}"/>
              </a:ext>
            </a:extLst>
          </p:cNvPr>
          <p:cNvSpPr/>
          <p:nvPr/>
        </p:nvSpPr>
        <p:spPr bwMode="auto">
          <a:xfrm>
            <a:off x="552628" y="3191996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10E3-9187-9ACE-CD79-A61CB3570130}"/>
              </a:ext>
            </a:extLst>
          </p:cNvPr>
          <p:cNvSpPr txBox="1"/>
          <p:nvPr/>
        </p:nvSpPr>
        <p:spPr>
          <a:xfrm>
            <a:off x="611674" y="3284329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기후위기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취약인구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종합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089E95-13BC-3123-B2DD-314AE0C47780}"/>
                  </a:ext>
                </a:extLst>
              </p:cNvPr>
              <p:cNvSpPr txBox="1"/>
              <p:nvPr/>
            </p:nvSpPr>
            <p:spPr>
              <a:xfrm>
                <a:off x="3310019" y="3235059"/>
                <a:ext cx="8329501" cy="419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인구사회적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취약성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경제적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건강적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089E95-13BC-3123-B2DD-314AE0C47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19" y="3235059"/>
                <a:ext cx="8329501" cy="419923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AD556C31-7DA3-A992-7C83-AB419573BB09}"/>
              </a:ext>
            </a:extLst>
          </p:cNvPr>
          <p:cNvGrpSpPr/>
          <p:nvPr/>
        </p:nvGrpSpPr>
        <p:grpSpPr>
          <a:xfrm>
            <a:off x="495499" y="2007332"/>
            <a:ext cx="10821684" cy="1091082"/>
            <a:chOff x="495499" y="2541288"/>
            <a:chExt cx="10821684" cy="10910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5C14E-7C63-520E-E6CA-5BC0BB8C5445}"/>
                </a:ext>
              </a:extLst>
            </p:cNvPr>
            <p:cNvSpPr txBox="1"/>
            <p:nvPr/>
          </p:nvSpPr>
          <p:spPr>
            <a:xfrm>
              <a:off x="554229" y="2996298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인구사회적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경제적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건강적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취약성의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취약성별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기후 취약인구를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F2A9F4-36EA-CCA8-6A39-5B5956CF9B4C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4202D-F463-323D-A11B-20B30DC0814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6B177F0-7482-3538-2BFA-BA6BCC1DD62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309AD9-CC62-2B79-2E5B-9A15D7CD6C5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2EE3F15-DE8D-0A98-816E-D89B9009362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A048B0CC-E3C9-388E-9EF8-F803971BCA2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0" name="화살표: 갈매기형 수장 9">
                  <a:extLst>
                    <a:ext uri="{FF2B5EF4-FFF2-40B4-BE49-F238E27FC236}">
                      <a16:creationId xmlns:a16="http://schemas.microsoft.com/office/drawing/2014/main" id="{97218599-C1E2-6DEB-62FE-5D2637EA0E9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8D7A0D-42D2-E726-3871-4BD0AA26D464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71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67DE4-347B-7E65-89D4-F2B25997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240E0C7-EEA6-E26B-2A8D-94465CFF5159}"/>
              </a:ext>
            </a:extLst>
          </p:cNvPr>
          <p:cNvSpPr/>
          <p:nvPr/>
        </p:nvSpPr>
        <p:spPr bwMode="auto">
          <a:xfrm>
            <a:off x="3695163" y="3088259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361CF2-5E8B-998E-9A55-764F74AD7177}"/>
              </a:ext>
            </a:extLst>
          </p:cNvPr>
          <p:cNvGrpSpPr/>
          <p:nvPr/>
        </p:nvGrpSpPr>
        <p:grpSpPr>
          <a:xfrm>
            <a:off x="495499" y="862127"/>
            <a:ext cx="9729156" cy="1016465"/>
            <a:chOff x="495499" y="862127"/>
            <a:chExt cx="9729156" cy="10164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2B1AE5-237C-A199-10CA-8CAF785F4CC9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인구사회적 취약성은 영유아 인구비율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노인인구 비율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장애인 인구 비율을 종합하여 평가한 지표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인구 사회적 취약성 내 영유아 인구비율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노인인구 비율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장애인 인구 비율에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DAAA4D-AC2F-F671-9C2F-207C1A081B3E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E84AD7-7FB1-DB84-3162-FD15FB64ABF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687B137-24A4-1B1C-53EE-E3F9646177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2788184E-DDFA-BEB5-D02B-C769A94C159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A66B1881-B742-ABAF-09F0-58D3C3D70BE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93665E1A-58B6-0C26-3562-2F8786BEA78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860DBA0F-D8DD-8B94-9092-897963B222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24061A-F443-BDB1-0068-C5D16AECBCB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DC8FE-67E8-DD04-E654-00CBE3F583D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인구사회적 취약인구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05325-476C-2BC3-89B8-D2875C805FEA}"/>
                  </a:ext>
                </a:extLst>
              </p:cNvPr>
              <p:cNvSpPr txBox="1"/>
              <p:nvPr/>
            </p:nvSpPr>
            <p:spPr>
              <a:xfrm>
                <a:off x="3375969" y="3149529"/>
                <a:ext cx="8329501" cy="419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영유아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노인인구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장애인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05325-476C-2BC3-89B8-D2875C80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969" y="3149529"/>
                <a:ext cx="8329501" cy="419923"/>
              </a:xfrm>
              <a:prstGeom prst="rect">
                <a:avLst/>
              </a:prstGeom>
              <a:blipFill>
                <a:blip r:embed="rId2"/>
                <a:stretch>
                  <a:fillRect t="-5797" b="-115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E327FA-6475-6381-C67A-A4F61E320283}"/>
              </a:ext>
            </a:extLst>
          </p:cNvPr>
          <p:cNvSpPr/>
          <p:nvPr/>
        </p:nvSpPr>
        <p:spPr bwMode="auto">
          <a:xfrm>
            <a:off x="552628" y="3088259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F6D57-A42B-CD15-3D6E-1E381E6C0E9E}"/>
              </a:ext>
            </a:extLst>
          </p:cNvPr>
          <p:cNvSpPr txBox="1"/>
          <p:nvPr/>
        </p:nvSpPr>
        <p:spPr>
          <a:xfrm>
            <a:off x="611674" y="3180592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인구사회적 취약성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E81BB-3435-2340-10BA-A840E9C70984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11FDF-6DF0-EC84-0C59-5BAD0ABAD3DC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영유아비율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노인비율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장애인인구 비율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인구사회적 취약성을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E33F3C0-97FE-6309-0FFE-01C05718295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78D0F6-2D85-BE60-2556-264AA386FC6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901239D-8A0E-A761-B89D-5EDE170B03C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65FC51-064F-B345-EC00-D473038C8AB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FCC6A6AB-540B-8666-ACBE-D9649EC6239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3356BF05-9397-613D-4240-5553E1B3DF1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8B4B18BB-84D7-CECF-1AFF-0FA69048072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002A20F-2C2E-7F4C-CFE3-134D6F8AC3FC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758185"/>
          <a:ext cx="11080307" cy="2712010"/>
        </p:xfrm>
        <a:graphic>
          <a:graphicData uri="http://schemas.openxmlformats.org/drawingml/2006/table">
            <a:tbl>
              <a:tblPr firstRow="1" bandRow="1"/>
              <a:tblGrid>
                <a:gridCol w="131427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1165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06908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5382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영유아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(0~4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</a:t>
                      </a: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전체 인구 중 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0~4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세의 인구의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체온 조절 능력과 자율적 대응 능력이 미숙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미만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(65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</a:t>
                      </a: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전체 인구 중 만 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65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 이상 인구의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신체기능 저하 및 만성질환 악화 가능성 높음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65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7013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등록 장애인 인구 중 지체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지적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자폐성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정신장애인을 포함한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이동성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인지능력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의사소통의 제한으로 기후재난 시 정보 접근 및 대응 능력이 낮음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 장애인 비율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59112"/>
                  </a:ext>
                </a:extLst>
              </a:tr>
              <a:tr h="39197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 </a:t>
                      </a:r>
                      <a:endParaRPr lang="en-US" altLang="ko-KR" sz="13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영유아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노인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장애인 비율에 대한 점수를 종  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3C70B0-635E-76ED-DE04-AE12C3F95D7B}"/>
                  </a:ext>
                </a:extLst>
              </p:cNvPr>
              <p:cNvSpPr txBox="1"/>
              <p:nvPr/>
            </p:nvSpPr>
            <p:spPr>
              <a:xfrm>
                <a:off x="8162518" y="4155135"/>
                <a:ext cx="2383922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영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유</m:t>
                        </m:r>
                        <m:r>
                          <a:rPr kumimoji="0" lang="ko-KR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아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3C70B0-635E-76ED-DE04-AE12C3F95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4155135"/>
                <a:ext cx="2383922" cy="343556"/>
              </a:xfrm>
              <a:prstGeom prst="rect">
                <a:avLst/>
              </a:prstGeom>
              <a:blipFill>
                <a:blip r:embed="rId3"/>
                <a:stretch>
                  <a:fillRect l="-281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C8F04C-AFD9-ABF0-3DD9-68C76B2F6987}"/>
                  </a:ext>
                </a:extLst>
              </p:cNvPr>
              <p:cNvSpPr txBox="1"/>
              <p:nvPr/>
            </p:nvSpPr>
            <p:spPr>
              <a:xfrm>
                <a:off x="8162518" y="4687424"/>
                <a:ext cx="2257285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노인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C8F04C-AFD9-ABF0-3DD9-68C76B2F6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4687424"/>
                <a:ext cx="2257285" cy="343556"/>
              </a:xfrm>
              <a:prstGeom prst="rect">
                <a:avLst/>
              </a:prstGeom>
              <a:blipFill>
                <a:blip r:embed="rId4"/>
                <a:stretch>
                  <a:fillRect l="-297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017AA0-A3D2-F223-BE55-787374EBD1DD}"/>
                  </a:ext>
                </a:extLst>
              </p:cNvPr>
              <p:cNvSpPr txBox="1"/>
              <p:nvPr/>
            </p:nvSpPr>
            <p:spPr>
              <a:xfrm>
                <a:off x="8162518" y="5312665"/>
                <a:ext cx="2393540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장애인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017AA0-A3D2-F223-BE55-787374EBD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5312665"/>
                <a:ext cx="2393540" cy="343556"/>
              </a:xfrm>
              <a:prstGeom prst="rect">
                <a:avLst/>
              </a:prstGeom>
              <a:blipFill>
                <a:blip r:embed="rId5"/>
                <a:stretch>
                  <a:fillRect l="-2799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17C8B50-3AA6-38A3-8398-69C11926FDB1}"/>
                  </a:ext>
                </a:extLst>
              </p:cNvPr>
              <p:cNvSpPr txBox="1"/>
              <p:nvPr/>
            </p:nvSpPr>
            <p:spPr>
              <a:xfrm>
                <a:off x="6979919" y="6077612"/>
                <a:ext cx="4134745" cy="299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영유아비율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노인비율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장애인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17C8B50-3AA6-38A3-8398-69C11926F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919" y="6077612"/>
                <a:ext cx="4134745" cy="299954"/>
              </a:xfrm>
              <a:prstGeom prst="rect">
                <a:avLst/>
              </a:prstGeom>
              <a:blipFill>
                <a:blip r:embed="rId6"/>
                <a:stretch>
                  <a:fillRect l="-442" t="-6122" r="-147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91CB178-5BD3-DA92-9470-6BB4CF51E5FB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81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CA51A-3F09-502D-5387-2E99069A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2DD5BB4-C325-1E11-92EB-01550A627094}"/>
              </a:ext>
            </a:extLst>
          </p:cNvPr>
          <p:cNvSpPr/>
          <p:nvPr/>
        </p:nvSpPr>
        <p:spPr bwMode="auto">
          <a:xfrm>
            <a:off x="3695163" y="3104124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3D99A42-6195-62BC-6ECA-362C551BE8D6}"/>
              </a:ext>
            </a:extLst>
          </p:cNvPr>
          <p:cNvGrpSpPr/>
          <p:nvPr/>
        </p:nvGrpSpPr>
        <p:grpSpPr>
          <a:xfrm>
            <a:off x="495499" y="862127"/>
            <a:ext cx="9729156" cy="1016465"/>
            <a:chOff x="495499" y="862127"/>
            <a:chExt cx="9729156" cy="10164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E4464C-3DC1-C087-EB9F-66CAD586067B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건강적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취약성은 만성질환자 비율과 과거 기후질환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진단자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비율을 종합하여 평가한 지표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건강적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취약성 내 만성질환자 비율과 과거 기후질환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진단자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비율에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52C789B-C999-1795-85F7-F4AE299A768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A291EA-5200-CDF0-126A-0D0541EF22D9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D153C8F4-9311-5DBE-28D7-4488CC3FE4D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AA667997-BF11-DC85-2375-3CC22B46100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7C16DBF2-FC7A-E13C-37A0-2DBA264E305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B2218B94-1B19-9603-2256-CDDD7088C83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9E990AB6-9636-CB85-48BE-651F271215B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DB7291-5AEA-9FBE-A4D1-A22B3A695FE8}"/>
              </a:ext>
            </a:extLst>
          </p:cNvPr>
          <p:cNvSpPr/>
          <p:nvPr/>
        </p:nvSpPr>
        <p:spPr bwMode="auto">
          <a:xfrm>
            <a:off x="552628" y="3104124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398C5-A623-56AF-7EC4-3E194248B387}"/>
              </a:ext>
            </a:extLst>
          </p:cNvPr>
          <p:cNvSpPr txBox="1"/>
          <p:nvPr/>
        </p:nvSpPr>
        <p:spPr>
          <a:xfrm>
            <a:off x="611674" y="3196457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건강적 취약성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0C5933-BEB4-6F95-B3A9-0633B67977B9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8BF214-0B19-864C-FA8E-6E5DCC8CD7DA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만성질환자 비율과 과거 기후질환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진단자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비율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건강적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취약성을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7CF690F-13A8-2AA3-4F09-18C5D9A1DE91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1F5F0-E8A3-8370-2754-F6209079AFF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E56317A-1D34-AC2F-9D9B-9843DDE7780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6EE78371-374B-AF54-0A01-54E209CEFFE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EE157630-9517-212C-0278-7E75C14620D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442880E5-14C6-7E12-7603-630B9298A86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BF78D27E-2147-D4D5-F70E-A8959147C09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A83BCA7-5A70-6776-86EF-9181D22830FF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826889"/>
          <a:ext cx="11080307" cy="2600160"/>
        </p:xfrm>
        <a:graphic>
          <a:graphicData uri="http://schemas.openxmlformats.org/drawingml/2006/table">
            <a:tbl>
              <a:tblPr firstRow="1" bandRow="1"/>
              <a:tblGrid>
                <a:gridCol w="114663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57962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6144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고혈압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당뇨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심혈관계 등 만성질환을 가진 인구의 비율</a:t>
                      </a:r>
                    </a:p>
                    <a:p>
                      <a:pPr fontAlgn="ctr"/>
                      <a:r>
                        <a:rPr lang="ko-KR" altLang="en-US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고온 또는 저온에 대한 신체 반응이 취약하며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기후로 인한 건강 악화 가능성이 큼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</a:t>
                      </a:r>
                      <a:endParaRPr kumimoji="0" lang="en-US" altLang="ko-KR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보험공단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열사병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열탈진 등 기후 관련 질환으로 의료기관 진단을 받은 인구의 비율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이미 기후 위험에 의해 영향을 받은 이력이 있어 재노출 시 건강 위협 가능성이 높음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</a:t>
                      </a:r>
                      <a:endParaRPr kumimoji="0" lang="en-US" altLang="ko-KR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보험공단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39197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만성질환자 비율과 과거 기후질환 진단자 비율에 대한 점수를 종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339848A-FA4C-50AC-E606-3275B3692CB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2276A5-4B7F-9323-0AB2-4CFFA2988113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건강적 취약인구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B975C-76DB-54FC-A2B8-ED4ED1CBBEA7}"/>
                  </a:ext>
                </a:extLst>
              </p:cNvPr>
              <p:cNvSpPr txBox="1"/>
              <p:nvPr/>
            </p:nvSpPr>
            <p:spPr>
              <a:xfrm>
                <a:off x="3205901" y="3212065"/>
                <a:ext cx="8329501" cy="421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만성질환자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과거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기후질환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진단자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B975C-76DB-54FC-A2B8-ED4ED1CBB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01" y="3212065"/>
                <a:ext cx="8329501" cy="421013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9A93FB-A5D3-969F-FD78-ECB5B0687F3D}"/>
                  </a:ext>
                </a:extLst>
              </p:cNvPr>
              <p:cNvSpPr txBox="1"/>
              <p:nvPr/>
            </p:nvSpPr>
            <p:spPr>
              <a:xfrm>
                <a:off x="7753030" y="4437692"/>
                <a:ext cx="2412776" cy="344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만성질환자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9A93FB-A5D3-969F-FD78-ECB5B068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030" y="4437692"/>
                <a:ext cx="2412776" cy="344774"/>
              </a:xfrm>
              <a:prstGeom prst="rect">
                <a:avLst/>
              </a:prstGeom>
              <a:blipFill>
                <a:blip r:embed="rId3"/>
                <a:stretch>
                  <a:fillRect l="-1263" t="-7018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0D3F07-536D-602E-DDA2-AA02D754F00F}"/>
                  </a:ext>
                </a:extLst>
              </p:cNvPr>
              <p:cNvSpPr txBox="1"/>
              <p:nvPr/>
            </p:nvSpPr>
            <p:spPr>
              <a:xfrm>
                <a:off x="7469298" y="5244309"/>
                <a:ext cx="2980239" cy="344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과거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기후질환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진단자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0D3F07-536D-602E-DDA2-AA02D754F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98" y="5244309"/>
                <a:ext cx="2980239" cy="344774"/>
              </a:xfrm>
              <a:prstGeom prst="rect">
                <a:avLst/>
              </a:prstGeom>
              <a:blipFill>
                <a:blip r:embed="rId4"/>
                <a:stretch>
                  <a:fillRect l="-818" t="-5263" b="-22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A2C5F1-F891-9736-AEC4-28479DA620B4}"/>
                  </a:ext>
                </a:extLst>
              </p:cNvPr>
              <p:cNvSpPr txBox="1"/>
              <p:nvPr/>
            </p:nvSpPr>
            <p:spPr>
              <a:xfrm>
                <a:off x="6412821" y="5964509"/>
                <a:ext cx="4573483" cy="330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만성질환자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과거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기후질환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진단자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A2C5F1-F891-9736-AEC4-28479DA62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821" y="5964509"/>
                <a:ext cx="4573483" cy="330860"/>
              </a:xfrm>
              <a:prstGeom prst="rect">
                <a:avLst/>
              </a:prstGeom>
              <a:blipFill>
                <a:blip r:embed="rId5"/>
                <a:stretch>
                  <a:fillRect t="-5455" r="-267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DBE81E2-8230-2BDC-CA9E-81F5FEC9433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01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D2DE-BA2F-4260-4985-17865AFF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6B922-16BE-3CF9-381C-1AA9E3AC8EE5}"/>
              </a:ext>
            </a:extLst>
          </p:cNvPr>
          <p:cNvSpPr/>
          <p:nvPr/>
        </p:nvSpPr>
        <p:spPr bwMode="auto">
          <a:xfrm>
            <a:off x="3695163" y="3135336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B4C0DE-65E0-E16A-1248-9CBA896C498A}"/>
              </a:ext>
            </a:extLst>
          </p:cNvPr>
          <p:cNvGrpSpPr/>
          <p:nvPr/>
        </p:nvGrpSpPr>
        <p:grpSpPr>
          <a:xfrm>
            <a:off x="495499" y="862127"/>
            <a:ext cx="9729156" cy="1016465"/>
            <a:chOff x="495499" y="862127"/>
            <a:chExt cx="9729156" cy="10164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53BD59-4D9C-B775-A4B7-BDD91D33CE61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경제적 취약성은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평균월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소득과 저소득층 인구 비율을 종합하여 평가한 지표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경제적 취약성 내 평균 월 소득과 저소득층 인구 비율에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3CB9BF5-6414-3AD0-BD65-0E90A2E3E322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040B6-CC1C-5AA9-C6A1-16ABAE52EA5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76758AF-F5BD-7477-C714-4D5D9FAF3F0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5B87CF97-5908-CFB9-1AED-AF859A7C11E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797A0417-03D8-5359-264F-F8AC6DB73D7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4B25CC97-91E2-655E-FB08-0332925BD80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3D18AE55-B8CF-FF14-E6EF-039ACFB2588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D57077-851C-0EBC-2532-433F4300D5A3}"/>
              </a:ext>
            </a:extLst>
          </p:cNvPr>
          <p:cNvSpPr/>
          <p:nvPr/>
        </p:nvSpPr>
        <p:spPr bwMode="auto">
          <a:xfrm>
            <a:off x="552628" y="3135336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E1899-F158-D542-26C2-6268F6CF3ED9}"/>
              </a:ext>
            </a:extLst>
          </p:cNvPr>
          <p:cNvSpPr txBox="1"/>
          <p:nvPr/>
        </p:nvSpPr>
        <p:spPr>
          <a:xfrm>
            <a:off x="611674" y="3227669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경제적 취약성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4D834A-44AC-6F4C-72D3-A0962B3D95FC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F5CE66-FFCA-05FA-85C4-172CC1C1083A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평균 월 소득과 저소득층 인구 비율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경제적 취약성을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AA889B2-A04C-EF59-8EBD-3B0CDDC467E3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EA98A9-90CC-B20A-9716-C21F27DA91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9DE6FF7-7C02-08F2-A8A7-EA0A739E41A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17567DB-93C0-6AE2-BBAC-9603DED9E1B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8982B664-67DA-6A52-1D39-24385F00EBE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639BE451-8085-B8D5-754A-7715F52540D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56D085C0-B43D-D491-C329-EE4D0F554F2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1A5BE28-8D0D-B002-35FE-5E52DC3913A0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902964"/>
          <a:ext cx="11080307" cy="2380738"/>
        </p:xfrm>
        <a:graphic>
          <a:graphicData uri="http://schemas.openxmlformats.org/drawingml/2006/table">
            <a:tbl>
              <a:tblPr firstRow="1" bandRow="1"/>
              <a:tblGrid>
                <a:gridCol w="114663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1546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6144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 월소득 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해당 지역의 평균 가구의 월소득 수준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에어컨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난방기 등 기후 대응 수단 확보와 주거 환경 개선에 제약이 있음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 월소득 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연소득이 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천만 원 이하인 인구가 전체 인구에서 차지하는 비율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저소득층은 기후 위기에 대응하기 위한 자원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서비스 접근성이 낮아 위험 노출 가능성이 높음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연소득이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천만 원 이하 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6096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</a:t>
                      </a: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평균 월 소득과 저소득층 인구 비율에 대한 점수를 종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4ED0544-EB73-6F46-A794-B2835157313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000F7-B3BF-6357-79D7-ADC9F96BED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경제적 취약인구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A4C02-9952-3470-0AD6-F97E882878B1}"/>
                  </a:ext>
                </a:extLst>
              </p:cNvPr>
              <p:cNvSpPr txBox="1"/>
              <p:nvPr/>
            </p:nvSpPr>
            <p:spPr>
              <a:xfrm>
                <a:off x="3880755" y="3211629"/>
                <a:ext cx="7619236" cy="423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평균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저소득층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A4C02-9952-3470-0AD6-F97E88287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55" y="3211629"/>
                <a:ext cx="7619236" cy="423577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AE5B23-FC07-1BFF-3AA7-AFFA61BD3F52}"/>
                  </a:ext>
                </a:extLst>
              </p:cNvPr>
              <p:cNvSpPr txBox="1"/>
              <p:nvPr/>
            </p:nvSpPr>
            <p:spPr>
              <a:xfrm>
                <a:off x="7741086" y="4319288"/>
                <a:ext cx="2344808" cy="385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∙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또는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행정동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전체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합계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∙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또는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행정동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전체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인구수</m:t>
                          </m:r>
                        </m:den>
                      </m:f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AE5B23-FC07-1BFF-3AA7-AFFA61BD3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086" y="4319288"/>
                <a:ext cx="2344808" cy="385683"/>
              </a:xfrm>
              <a:prstGeom prst="rect">
                <a:avLst/>
              </a:prstGeom>
              <a:blipFill>
                <a:blip r:embed="rId3"/>
                <a:stretch>
                  <a:fillRect l="-1558" t="-6349" r="-260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B4E360-C74C-AEF3-6FC2-E27954FFCFB6}"/>
                  </a:ext>
                </a:extLst>
              </p:cNvPr>
              <p:cNvSpPr txBox="1"/>
              <p:nvPr/>
            </p:nvSpPr>
            <p:spPr>
              <a:xfrm>
                <a:off x="7606990" y="5077611"/>
                <a:ext cx="3217484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연소득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2000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만원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이하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B4E360-C74C-AEF3-6FC2-E27954FFC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990" y="5077611"/>
                <a:ext cx="3217484" cy="343556"/>
              </a:xfrm>
              <a:prstGeom prst="rect">
                <a:avLst/>
              </a:prstGeom>
              <a:blipFill>
                <a:blip r:embed="rId4"/>
                <a:stretch>
                  <a:fillRect l="-208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173B45-4360-3823-A6D9-797F64D79D55}"/>
                  </a:ext>
                </a:extLst>
              </p:cNvPr>
              <p:cNvSpPr txBox="1"/>
              <p:nvPr/>
            </p:nvSpPr>
            <p:spPr>
              <a:xfrm>
                <a:off x="6859900" y="5793807"/>
                <a:ext cx="3817620" cy="363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평균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저소득층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173B45-4360-3823-A6D9-797F64D79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00" y="5793807"/>
                <a:ext cx="3817620" cy="363048"/>
              </a:xfrm>
              <a:prstGeom prst="rect">
                <a:avLst/>
              </a:prstGeom>
              <a:blipFill>
                <a:blip r:embed="rId5"/>
                <a:stretch>
                  <a:fillRect l="-1914" t="-5000" r="-9250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3E095E5-D66D-1910-B83C-391830CFA374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94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CD20C-8EB7-D9C9-0B8D-B06E57CFC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44854-11CB-BA98-F4F9-87F999653740}"/>
              </a:ext>
            </a:extLst>
          </p:cNvPr>
          <p:cNvSpPr txBox="1"/>
          <p:nvPr/>
        </p:nvSpPr>
        <p:spPr>
          <a:xfrm>
            <a:off x="3848430" y="2634915"/>
            <a:ext cx="449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그린인프라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생태계서비스 평가</a:t>
            </a:r>
          </a:p>
        </p:txBody>
      </p:sp>
    </p:spTree>
    <p:extLst>
      <p:ext uri="{BB962C8B-B14F-4D97-AF65-F5344CB8AC3E}">
        <p14:creationId xmlns:p14="http://schemas.microsoft.com/office/powerpoint/2010/main" val="323254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94AF-6AEE-CD87-2D1A-EA48E0D2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8183757-E2CE-29BD-F7B3-4BBD0C5D2D72}"/>
              </a:ext>
            </a:extLst>
          </p:cNvPr>
          <p:cNvGrpSpPr/>
          <p:nvPr/>
        </p:nvGrpSpPr>
        <p:grpSpPr>
          <a:xfrm>
            <a:off x="6935911" y="1780543"/>
            <a:ext cx="4801453" cy="3657861"/>
            <a:chOff x="6803207" y="1884246"/>
            <a:chExt cx="4801453" cy="365786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B117E72-BC50-3DCF-340F-60C641C9F31D}"/>
                </a:ext>
              </a:extLst>
            </p:cNvPr>
            <p:cNvGrpSpPr/>
            <p:nvPr/>
          </p:nvGrpSpPr>
          <p:grpSpPr>
            <a:xfrm>
              <a:off x="8010527" y="1884246"/>
              <a:ext cx="3568158" cy="729582"/>
              <a:chOff x="7813676" y="2064263"/>
              <a:chExt cx="3568158" cy="729582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7B3585E6-D6D8-8E6F-31DC-B6C5C24D4FE5}"/>
                  </a:ext>
                </a:extLst>
              </p:cNvPr>
              <p:cNvSpPr/>
              <p:nvPr/>
            </p:nvSpPr>
            <p:spPr>
              <a:xfrm>
                <a:off x="7813676" y="2064263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AD704FD-3A2B-0A77-F0F5-F0886505FB1C}"/>
                  </a:ext>
                </a:extLst>
              </p:cNvPr>
              <p:cNvSpPr/>
              <p:nvPr/>
            </p:nvSpPr>
            <p:spPr>
              <a:xfrm>
                <a:off x="7901094" y="2146782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9817F45-9B26-9A90-36F1-A448433C5426}"/>
                  </a:ext>
                </a:extLst>
              </p:cNvPr>
              <p:cNvSpPr/>
              <p:nvPr/>
            </p:nvSpPr>
            <p:spPr>
              <a:xfrm>
                <a:off x="7956443" y="2202131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0B2DE4D8-E24C-FF4E-EC6A-7E22E1873017}"/>
                  </a:ext>
                </a:extLst>
              </p:cNvPr>
              <p:cNvSpPr/>
              <p:nvPr/>
            </p:nvSpPr>
            <p:spPr>
              <a:xfrm>
                <a:off x="7844488" y="2090176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4A438D3-A9AE-B659-9E53-426D21DFAF25}"/>
                </a:ext>
              </a:extLst>
            </p:cNvPr>
            <p:cNvGrpSpPr/>
            <p:nvPr/>
          </p:nvGrpSpPr>
          <p:grpSpPr>
            <a:xfrm>
              <a:off x="8010527" y="2807796"/>
              <a:ext cx="3568158" cy="729582"/>
              <a:chOff x="7813676" y="2936281"/>
              <a:chExt cx="3568158" cy="729582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0924020-9B70-EBD1-D818-CB01977B9970}"/>
                  </a:ext>
                </a:extLst>
              </p:cNvPr>
              <p:cNvSpPr/>
              <p:nvPr/>
            </p:nvSpPr>
            <p:spPr>
              <a:xfrm>
                <a:off x="7813676" y="2936281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D70C3EB4-DA2F-CEB4-7A72-4B8949C92F64}"/>
                  </a:ext>
                </a:extLst>
              </p:cNvPr>
              <p:cNvSpPr/>
              <p:nvPr/>
            </p:nvSpPr>
            <p:spPr>
              <a:xfrm>
                <a:off x="7901094" y="3018800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63F34DDC-F229-5791-502D-9134F7D04288}"/>
                  </a:ext>
                </a:extLst>
              </p:cNvPr>
              <p:cNvSpPr/>
              <p:nvPr/>
            </p:nvSpPr>
            <p:spPr>
              <a:xfrm>
                <a:off x="7956443" y="3074149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88BC4F9-64D3-5E02-EA4C-38DE1A871FC7}"/>
                  </a:ext>
                </a:extLst>
              </p:cNvPr>
              <p:cNvSpPr/>
              <p:nvPr/>
            </p:nvSpPr>
            <p:spPr>
              <a:xfrm>
                <a:off x="7844488" y="2962194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94928BE-A1B8-BABE-C94A-D6366A254B30}"/>
                </a:ext>
              </a:extLst>
            </p:cNvPr>
            <p:cNvGrpSpPr/>
            <p:nvPr/>
          </p:nvGrpSpPr>
          <p:grpSpPr>
            <a:xfrm>
              <a:off x="8010527" y="3730785"/>
              <a:ext cx="3568158" cy="729582"/>
              <a:chOff x="7813676" y="3797786"/>
              <a:chExt cx="3568158" cy="729582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AD431531-A055-5E3E-60B0-62D2A2926B3B}"/>
                  </a:ext>
                </a:extLst>
              </p:cNvPr>
              <p:cNvSpPr/>
              <p:nvPr/>
            </p:nvSpPr>
            <p:spPr>
              <a:xfrm>
                <a:off x="7813676" y="3797786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977482BF-78BE-3E40-7B62-9FCFDF8513CC}"/>
                  </a:ext>
                </a:extLst>
              </p:cNvPr>
              <p:cNvSpPr/>
              <p:nvPr/>
            </p:nvSpPr>
            <p:spPr>
              <a:xfrm>
                <a:off x="7895528" y="3880305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FE39430-83CB-A389-51FC-070140CAF154}"/>
                  </a:ext>
                </a:extLst>
              </p:cNvPr>
              <p:cNvSpPr/>
              <p:nvPr/>
            </p:nvSpPr>
            <p:spPr>
              <a:xfrm>
                <a:off x="7950877" y="3935654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C635AD88-E397-5034-F0C9-3A1A7FDFF859}"/>
                  </a:ext>
                </a:extLst>
              </p:cNvPr>
              <p:cNvSpPr/>
              <p:nvPr/>
            </p:nvSpPr>
            <p:spPr>
              <a:xfrm>
                <a:off x="7844488" y="3823699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4FF8AB7-A3EA-B3A5-4D74-C42FE94EAA97}"/>
                </a:ext>
              </a:extLst>
            </p:cNvPr>
            <p:cNvGrpSpPr/>
            <p:nvPr/>
          </p:nvGrpSpPr>
          <p:grpSpPr>
            <a:xfrm>
              <a:off x="8010527" y="4812525"/>
              <a:ext cx="3568158" cy="729582"/>
              <a:chOff x="7813676" y="4665947"/>
              <a:chExt cx="3568158" cy="729582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17786CB5-DE65-AF5E-05B6-8ADC19C720B4}"/>
                  </a:ext>
                </a:extLst>
              </p:cNvPr>
              <p:cNvSpPr/>
              <p:nvPr/>
            </p:nvSpPr>
            <p:spPr>
              <a:xfrm>
                <a:off x="7813676" y="4665947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DF82A4A9-3BBD-6546-C88C-F47959FC5EF0}"/>
                  </a:ext>
                </a:extLst>
              </p:cNvPr>
              <p:cNvSpPr/>
              <p:nvPr/>
            </p:nvSpPr>
            <p:spPr>
              <a:xfrm>
                <a:off x="7895528" y="4748466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4C582FE-FE8B-0686-E0E3-E5E190AE3E1A}"/>
                  </a:ext>
                </a:extLst>
              </p:cNvPr>
              <p:cNvSpPr/>
              <p:nvPr/>
            </p:nvSpPr>
            <p:spPr>
              <a:xfrm>
                <a:off x="7950877" y="4803815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6E216D1-DB1F-1ECC-9451-1891B1379CE9}"/>
                  </a:ext>
                </a:extLst>
              </p:cNvPr>
              <p:cNvSpPr/>
              <p:nvPr/>
            </p:nvSpPr>
            <p:spPr>
              <a:xfrm>
                <a:off x="7844488" y="4691860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D4710-3D4D-7C3F-B36A-61BC0789DC27}"/>
                </a:ext>
              </a:extLst>
            </p:cNvPr>
            <p:cNvSpPr txBox="1"/>
            <p:nvPr/>
          </p:nvSpPr>
          <p:spPr>
            <a:xfrm>
              <a:off x="8745070" y="1910720"/>
              <a:ext cx="1904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정규화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(Min-Max Scaling)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36CE7A-BEC1-8C3C-5E16-C3F9F26DE4F4}"/>
                </a:ext>
              </a:extLst>
            </p:cNvPr>
            <p:cNvSpPr txBox="1"/>
            <p:nvPr/>
          </p:nvSpPr>
          <p:spPr>
            <a:xfrm>
              <a:off x="8745070" y="2839752"/>
              <a:ext cx="1324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지표별 가중치 적용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7E2BDD-53A5-3E29-1168-FFB94C5F9BDB}"/>
                </a:ext>
              </a:extLst>
            </p:cNvPr>
            <p:cNvSpPr txBox="1"/>
            <p:nvPr/>
          </p:nvSpPr>
          <p:spPr>
            <a:xfrm>
              <a:off x="8745070" y="3762741"/>
              <a:ext cx="21162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서비스별 점수 합산 및 총점 산출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4CF7EF-2F01-678B-8CD7-B027D6BBF88E}"/>
                </a:ext>
              </a:extLst>
            </p:cNvPr>
            <p:cNvSpPr txBox="1"/>
            <p:nvPr/>
          </p:nvSpPr>
          <p:spPr>
            <a:xfrm>
              <a:off x="8745070" y="4854410"/>
              <a:ext cx="22733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평가 결과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x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생태계서비스 화폐 단가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127BB4-DB35-2B46-40FA-2CB08DB8E49D}"/>
                </a:ext>
              </a:extLst>
            </p:cNvPr>
            <p:cNvSpPr txBox="1"/>
            <p:nvPr/>
          </p:nvSpPr>
          <p:spPr>
            <a:xfrm>
              <a:off x="8774444" y="2181071"/>
              <a:ext cx="247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원 데이터를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사이의 값으로 변환해 지표 간 상대적 수준을 비교할 수 있도록 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D730DF4-C25C-4857-16A4-8E41F5EA1778}"/>
                </a:ext>
              </a:extLst>
            </p:cNvPr>
            <p:cNvSpPr txBox="1"/>
            <p:nvPr/>
          </p:nvSpPr>
          <p:spPr>
            <a:xfrm>
              <a:off x="8774444" y="3110103"/>
              <a:ext cx="247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서비스 유형의 총점이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점이 되도록 지표 수에 따라 가중치 부여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1BA237-F4B9-DC25-D7CF-51EBD7336549}"/>
                </a:ext>
              </a:extLst>
            </p:cNvPr>
            <p:cNvSpPr txBox="1"/>
            <p:nvPr/>
          </p:nvSpPr>
          <p:spPr>
            <a:xfrm>
              <a:off x="8774443" y="4028551"/>
              <a:ext cx="263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정규화된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값에 가중치를 곱한 점수들을 유형별로 합산한 후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이를 모두 더해 총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400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 만점으로 산출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84CFA1-1884-2029-2806-F52D58287DAF}"/>
                </a:ext>
              </a:extLst>
            </p:cNvPr>
            <p:cNvSpPr txBox="1"/>
            <p:nvPr/>
          </p:nvSpPr>
          <p:spPr>
            <a:xfrm>
              <a:off x="8774444" y="5124762"/>
              <a:ext cx="2830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화폐가치 분석은 공급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조절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문화서비스 중 일부 지표에 한해 수행되며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지표별로 설정된 단가를 곱함</a:t>
              </a: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53EC82E-CB85-31B5-061F-F0EDBB1A24F4}"/>
                </a:ext>
              </a:extLst>
            </p:cNvPr>
            <p:cNvSpPr/>
            <p:nvPr/>
          </p:nvSpPr>
          <p:spPr>
            <a:xfrm>
              <a:off x="6874334" y="2746344"/>
              <a:ext cx="837504" cy="8375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1855933-21B2-CD75-3B63-A829FC26914F}"/>
                </a:ext>
              </a:extLst>
            </p:cNvPr>
            <p:cNvSpPr/>
            <p:nvPr/>
          </p:nvSpPr>
          <p:spPr>
            <a:xfrm>
              <a:off x="6980932" y="2852942"/>
              <a:ext cx="624308" cy="6243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B6D2802-F6CE-E61C-87BE-C45BF37AC7FD}"/>
                </a:ext>
              </a:extLst>
            </p:cNvPr>
            <p:cNvSpPr/>
            <p:nvPr/>
          </p:nvSpPr>
          <p:spPr>
            <a:xfrm>
              <a:off x="6835112" y="2707122"/>
              <a:ext cx="915948" cy="915948"/>
            </a:xfrm>
            <a:prstGeom prst="ellips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E06D59D4-5BE0-B3FE-AF23-73C701E2F47C}"/>
                </a:ext>
              </a:extLst>
            </p:cNvPr>
            <p:cNvCxnSpPr>
              <a:cxnSpLocks/>
              <a:stCxn id="50" idx="0"/>
              <a:endCxn id="72" idx="1"/>
            </p:cNvCxnSpPr>
            <p:nvPr/>
          </p:nvCxnSpPr>
          <p:spPr>
            <a:xfrm rot="5400000" flipH="1" flipV="1">
              <a:off x="7422764" y="2119360"/>
              <a:ext cx="458085" cy="717441"/>
            </a:xfrm>
            <a:prstGeom prst="bentConnector2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11DEE43E-4AB2-D785-DFBF-0DF9EA1AE3D9}"/>
                </a:ext>
              </a:extLst>
            </p:cNvPr>
            <p:cNvCxnSpPr>
              <a:cxnSpLocks/>
              <a:stCxn id="50" idx="4"/>
              <a:endCxn id="64" idx="1"/>
            </p:cNvCxnSpPr>
            <p:nvPr/>
          </p:nvCxnSpPr>
          <p:spPr>
            <a:xfrm rot="16200000" flipH="1">
              <a:off x="7415553" y="3500602"/>
              <a:ext cx="472506" cy="717441"/>
            </a:xfrm>
            <a:prstGeom prst="bentConnector2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ADCB2C3-5318-6DDF-5C9B-EA5675AED3D0}"/>
                </a:ext>
              </a:extLst>
            </p:cNvPr>
            <p:cNvCxnSpPr>
              <a:cxnSpLocks/>
              <a:stCxn id="50" idx="6"/>
              <a:endCxn id="68" idx="1"/>
            </p:cNvCxnSpPr>
            <p:nvPr/>
          </p:nvCxnSpPr>
          <p:spPr>
            <a:xfrm>
              <a:off x="7751060" y="3165096"/>
              <a:ext cx="259467" cy="7491"/>
            </a:xfrm>
            <a:prstGeom prst="lin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84C6D815-0011-4CDF-CEC6-9732FE1ECCB7}"/>
                </a:ext>
              </a:extLst>
            </p:cNvPr>
            <p:cNvCxnSpPr>
              <a:cxnSpLocks/>
              <a:stCxn id="50" idx="2"/>
              <a:endCxn id="60" idx="1"/>
            </p:cNvCxnSpPr>
            <p:nvPr/>
          </p:nvCxnSpPr>
          <p:spPr>
            <a:xfrm rot="10800000" flipH="1" flipV="1">
              <a:off x="6835111" y="3165096"/>
              <a:ext cx="1175415" cy="2012220"/>
            </a:xfrm>
            <a:prstGeom prst="bentConnector3">
              <a:avLst>
                <a:gd name="adj1" fmla="val -19448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96B334-D11B-DF2B-DA31-D769BB40F1A1}"/>
                </a:ext>
              </a:extLst>
            </p:cNvPr>
            <p:cNvSpPr txBox="1"/>
            <p:nvPr/>
          </p:nvSpPr>
          <p:spPr>
            <a:xfrm>
              <a:off x="6803207" y="2971165"/>
              <a:ext cx="97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생태계서비스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가치평가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점수화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)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pic>
          <p:nvPicPr>
            <p:cNvPr id="56" name="그래픽 55">
              <a:extLst>
                <a:ext uri="{FF2B5EF4-FFF2-40B4-BE49-F238E27FC236}">
                  <a16:creationId xmlns:a16="http://schemas.microsoft.com/office/drawing/2014/main" id="{AB6E0F41-21EB-F3BF-C8D6-29F145CF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5929" y="5018594"/>
              <a:ext cx="317444" cy="317444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3F09CE7C-40F4-62DF-8F13-79D7CDFB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9200" y="2104147"/>
              <a:ext cx="290902" cy="290902"/>
            </a:xfrm>
            <a:prstGeom prst="rect">
              <a:avLst/>
            </a:prstGeom>
          </p:spPr>
        </p:pic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90F0B10E-8B22-4CEB-55A2-C09DBB0C1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36912" y="3946383"/>
              <a:ext cx="307623" cy="307623"/>
            </a:xfrm>
            <a:prstGeom prst="rect">
              <a:avLst/>
            </a:prstGeom>
          </p:spPr>
        </p:pic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243313CC-9C35-4F2F-4662-DC2FB2E1D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26201" y="3016903"/>
              <a:ext cx="311368" cy="3113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ACB954F-8B60-26CB-7EF7-85A2FB156CD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08438-1559-A34D-3A0F-4D267A8350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생태계서비스 가치평가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점수화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B99D689-694F-9398-2617-C9C5C9297CC5}"/>
              </a:ext>
            </a:extLst>
          </p:cNvPr>
          <p:cNvGrpSpPr/>
          <p:nvPr/>
        </p:nvGrpSpPr>
        <p:grpSpPr>
          <a:xfrm>
            <a:off x="495499" y="862127"/>
            <a:ext cx="6041522" cy="1154451"/>
            <a:chOff x="495499" y="862127"/>
            <a:chExt cx="6041522" cy="11544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BF3F4-573E-D33E-6377-BCFBF268608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생태계서비스 점수화는 지역의 생태계가 제공하는 가치를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수치화하여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지역간 비교 및 평가를 가능하게 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018A8C-5104-66CE-1764-354942D1E9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BA056-8D38-3AFF-D9A6-CBB00834C88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FBDDE5C-1856-9195-4D4C-957B8AD425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4CEA2A8-6524-E663-941F-D18C7ED26DA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29759119-AAEF-52FE-1738-1F803B1C75C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E8DE9AA0-31B8-4CCA-4FCA-795ECB33396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A4637506-9F4B-0CF3-3355-8787668575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374CF33-0774-4E20-9F31-8E26AF5E2638}"/>
              </a:ext>
            </a:extLst>
          </p:cNvPr>
          <p:cNvGrpSpPr/>
          <p:nvPr/>
        </p:nvGrpSpPr>
        <p:grpSpPr>
          <a:xfrm>
            <a:off x="495499" y="2138417"/>
            <a:ext cx="5723082" cy="2765149"/>
            <a:chOff x="495499" y="2541288"/>
            <a:chExt cx="5723082" cy="27651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D570E3-BC34-60BA-F175-419750FF0F43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195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생태계서비스 점수화는 ‘정규화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가중치 적용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서비스별 점수 합산’ 순서로 진행됨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대상 생태계서비스는 총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가지 유형으로 구분되며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서비스 항목을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환산하여 최종적으로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만점의 종합 점수를 구성함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공급서비스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100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조절서비스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7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14.29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문화서비스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50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지지서비스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50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9B8342F-6D80-632A-53B8-33D194A13497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F674CF-5DD0-904D-6DF1-6A74FE2987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347A057-A8F2-C1C0-25A7-827053C53B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2CFF447-69B8-65FF-5469-719B3BD441C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7CF8566-467E-27C1-3D64-1779D159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6283DDF-2369-0FF1-0D9A-773DD7911FA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BF6D6F27-494A-2D49-D858-48CC8FA39BC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049F58-0497-CAE5-22EF-24B865EF0EE9}"/>
              </a:ext>
            </a:extLst>
          </p:cNvPr>
          <p:cNvGrpSpPr/>
          <p:nvPr/>
        </p:nvGrpSpPr>
        <p:grpSpPr>
          <a:xfrm>
            <a:off x="495499" y="5165465"/>
            <a:ext cx="5166290" cy="908230"/>
            <a:chOff x="495499" y="4390015"/>
            <a:chExt cx="5166290" cy="9082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3BB3EB-950B-4599-A6DD-43F5E4161515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생태계서비스 평가지도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7E0DD18-69B2-62FE-F9FD-34A7A0F7D3C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2AF8FA-493B-A6F1-ECAC-E30A6613535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2EB4BFB-B31C-4C88-B5A6-A729BFEAA5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3A09A1F-7A0B-1E71-E94C-D28241251D9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6F406F48-6F15-A007-44B5-196EE964F4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56224E9A-0588-595F-997C-51661026F0E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CBB6B2A9-4067-DD53-712A-2D2A7BAFA8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DBA5FB-A80B-5645-A353-28830D812FCE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98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741996" cy="1687931"/>
            <a:chOff x="495499" y="862127"/>
            <a:chExt cx="10741996" cy="1687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431803"/>
              <a:ext cx="10683267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화폐화 대상은 공급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문화 서비스 중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7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항목에서 수행되며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지표별로 설정된 단가를 기반으로 분석됨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기존 생태계서비스 가치 평가 사례 문헌을 참고하여 생태계서비스 지표별 단가를 도출하고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이후 소비자물가지수를 반영하여</a:t>
              </a:r>
              <a:b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</a:b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현 시점의 단가를 산정함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시군 및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읍면동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단위로 지표별 화폐가치를 합산하여 서비스별 총 가치를 산출함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생태계서비스 가치평가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화폐화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662FD38A-A771-B402-32AA-430301E75DEA}"/>
              </a:ext>
            </a:extLst>
          </p:cNvPr>
          <p:cNvGraphicFramePr>
            <a:graphicFrameLocks noGrp="1"/>
          </p:cNvGraphicFramePr>
          <p:nvPr/>
        </p:nvGraphicFramePr>
        <p:xfrm>
          <a:off x="576456" y="2937625"/>
          <a:ext cx="10993243" cy="32638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5755">
                  <a:extLst>
                    <a:ext uri="{9D8B030D-6E8A-4147-A177-3AD203B41FA5}">
                      <a16:colId xmlns:a16="http://schemas.microsoft.com/office/drawing/2014/main" val="2118075907"/>
                    </a:ext>
                  </a:extLst>
                </a:gridCol>
                <a:gridCol w="1059533">
                  <a:extLst>
                    <a:ext uri="{9D8B030D-6E8A-4147-A177-3AD203B41FA5}">
                      <a16:colId xmlns:a16="http://schemas.microsoft.com/office/drawing/2014/main" val="2144011803"/>
                    </a:ext>
                  </a:extLst>
                </a:gridCol>
                <a:gridCol w="2447460">
                  <a:extLst>
                    <a:ext uri="{9D8B030D-6E8A-4147-A177-3AD203B41FA5}">
                      <a16:colId xmlns:a16="http://schemas.microsoft.com/office/drawing/2014/main" val="985010353"/>
                    </a:ext>
                  </a:extLst>
                </a:gridCol>
                <a:gridCol w="1697731">
                  <a:extLst>
                    <a:ext uri="{9D8B030D-6E8A-4147-A177-3AD203B41FA5}">
                      <a16:colId xmlns:a16="http://schemas.microsoft.com/office/drawing/2014/main" val="931083550"/>
                    </a:ext>
                  </a:extLst>
                </a:gridCol>
                <a:gridCol w="5142764">
                  <a:extLst>
                    <a:ext uri="{9D8B030D-6E8A-4147-A177-3AD203B41FA5}">
                      <a16:colId xmlns:a16="http://schemas.microsoft.com/office/drawing/2014/main" val="771352535"/>
                    </a:ext>
                  </a:extLst>
                </a:gridCol>
              </a:tblGrid>
              <a:tr h="28381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생태계서비스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화폐화 적용 대상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단위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원단위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적용 방안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412123"/>
                  </a:ext>
                </a:extLst>
              </a:tr>
              <a:tr h="275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수량공급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기저유량 기여도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(mm/year)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2,551.6(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톤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→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환산 후 픽셀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 면적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(100m</a:t>
                      </a:r>
                      <a:r>
                        <a:rPr lang="en-US" altLang="ko-KR" sz="1050" baseline="30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을 곱해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</a:t>
                      </a:r>
                      <a:r>
                        <a:rPr lang="en-US" altLang="ko-KR" sz="1050" baseline="30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으로 환산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430732"/>
                  </a:ext>
                </a:extLst>
              </a:tr>
              <a:tr h="275466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수질조절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(P)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227,263.3(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437974"/>
                  </a:ext>
                </a:extLst>
              </a:tr>
              <a:tr h="801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대기조절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PM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2,432.1(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9,949.5(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9,949.5(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PM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6,647.7(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오염물질별 원단위 적용 후 합산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085075"/>
                  </a:ext>
                </a:extLst>
              </a:tr>
              <a:tr h="2754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연간탄소흡수량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48,910.0(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/tCO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→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tCO</a:t>
                      </a:r>
                      <a:r>
                        <a:rPr lang="en-US" altLang="ko-KR" sz="105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× 44/12</a:t>
                      </a:r>
                      <a:r>
                        <a:rPr lang="en-US" altLang="ko-KR" sz="1050" kern="0" spc="-15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 </a:t>
                      </a:r>
                      <a:r>
                        <a:rPr lang="ko-KR" altLang="en-US" sz="1050" kern="0" spc="-15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후 원단위 적용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22483"/>
                  </a:ext>
                </a:extLst>
              </a:tr>
              <a:tr h="801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열섬조절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열섬완화지수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159.2(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HM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 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 때의 온도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(37.6℃)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 비교하여 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HM 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값에 따른 </a:t>
                      </a:r>
                      <a:r>
                        <a:rPr lang="ko-KR" altLang="en-US" sz="1050" kern="1200" spc="-100" baseline="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온도저감량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산정</a:t>
                      </a:r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1℃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저감시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단위면적당 전력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절감량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(kWh/100m²·℃)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적용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b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℃ </a:t>
                      </a:r>
                      <a:r>
                        <a:rPr lang="ko-KR" altLang="en-US" sz="1050" b="0" spc="-130" dirty="0" err="1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감소시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389GWh 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감소 → 경기도 전체 면적 기준 환산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100m</a:t>
                      </a:r>
                      <a:r>
                        <a:rPr lang="en-US" altLang="ko-KR" sz="1050" b="0" spc="-130" baseline="300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당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3.76kWh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전력절감량에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원단위 적용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242714"/>
                  </a:ext>
                </a:extLst>
              </a:tr>
              <a:tr h="2754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침식조절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침식조절기여량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(ton/year)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16,686.2(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톤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spc="-1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3848"/>
                  </a:ext>
                </a:extLst>
              </a:tr>
              <a:tr h="275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관광가치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관광자원 방문객수</a:t>
                      </a:r>
                      <a:r>
                        <a:rPr lang="en-US" altLang="ko-KR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명</a:t>
                      </a:r>
                      <a:r>
                        <a:rPr lang="en-US" altLang="ko-KR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/year)</a:t>
                      </a:r>
                      <a:endParaRPr lang="ko-KR" altLang="en-US" sz="1050" spc="-1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51,080.1(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6291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EB958A-AC96-4FB5-38BC-4521765D86FC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404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84E5-AA58-5C4A-2C06-05998AD3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6BA29A-C932-87EB-6516-B207F2C619CC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E94A0-8AE8-2543-C19C-F35F00DE6920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공급서비스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5F0EC-9389-A481-E21E-38EFEA96F7C2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0574A1B-1BEF-797E-9626-1CE96F6727D3}"/>
              </a:ext>
            </a:extLst>
          </p:cNvPr>
          <p:cNvGrpSpPr/>
          <p:nvPr/>
        </p:nvGrpSpPr>
        <p:grpSpPr>
          <a:xfrm>
            <a:off x="495499" y="862127"/>
            <a:ext cx="5772954" cy="1687931"/>
            <a:chOff x="495499" y="862127"/>
            <a:chExt cx="5772954" cy="16879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956B2-CD20-CFCF-F39D-509B6ACE415B}"/>
                </a:ext>
              </a:extLst>
            </p:cNvPr>
            <p:cNvSpPr txBox="1"/>
            <p:nvPr/>
          </p:nvSpPr>
          <p:spPr>
            <a:xfrm>
              <a:off x="554229" y="1431803"/>
              <a:ext cx="5714224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생태계에서 직접적으로 얻을 수 있는 물질적 자원 및 인간의 생존과 경제활동에 필수적인 자원의 공급 기능을 평가함 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공급서비스에서는 연간 기저유량 기여도를 평가함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월별 기후자료를 활용하여 계절적인 수문 순환 및 기여도를 분석함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4D14DA9-2496-3E4F-06F6-211DD983B1F6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4499B1-130D-925B-2FCF-3ACC39C2429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C9F5501-A887-7F88-8932-66657EF37DEA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00A58B24-167C-8A78-2494-E8E84C52368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0327051-D3ED-D67E-A82E-D3C4B351499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BEFB523-981D-398C-6121-46D948D5602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77363D1-6B76-5099-BDB3-9E2F7ACB8FB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E8EE92D-272A-AE43-6F90-2678BEF54F71}"/>
              </a:ext>
            </a:extLst>
          </p:cNvPr>
          <p:cNvGrpSpPr/>
          <p:nvPr/>
        </p:nvGrpSpPr>
        <p:grpSpPr>
          <a:xfrm>
            <a:off x="495499" y="2941398"/>
            <a:ext cx="5965456" cy="1503265"/>
            <a:chOff x="495499" y="2541288"/>
            <a:chExt cx="5965456" cy="15032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1BEF7A-8C54-44D0-B30E-66548EC7A201}"/>
                </a:ext>
              </a:extLst>
            </p:cNvPr>
            <p:cNvSpPr txBox="1"/>
            <p:nvPr/>
          </p:nvSpPr>
          <p:spPr>
            <a:xfrm>
              <a:off x="554229" y="3110964"/>
              <a:ext cx="5906726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InVEST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Seasonal Water Yield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모형을 사용하여 수량공급을 평가함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월별 기후자료를 활용하여 계절적인 수문 순환 및 기여도를 분석함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연간 기저유량 기여도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(mm/yr)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1DA3F65-420B-4840-0881-C568D8B705D6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49A7DE-C334-8247-6959-6A3660A9E02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98439E2-FA2C-4B8B-69C1-87D81E5041FA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1CA7302-4B65-FA4B-F2DA-96966945FFB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249CF74-5ABE-05BC-01DC-2D8F398D0E3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C23A9F0-8479-D280-5293-D32771839F0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3499CF25-62D7-1C59-68FB-F0B084C6EAF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9E4B6A-00C9-2D3E-E99A-024A1217E106}"/>
              </a:ext>
            </a:extLst>
          </p:cNvPr>
          <p:cNvGraphicFramePr>
            <a:graphicFrameLocks noGrp="1"/>
          </p:cNvGraphicFramePr>
          <p:nvPr/>
        </p:nvGraphicFramePr>
        <p:xfrm>
          <a:off x="6564336" y="1844040"/>
          <a:ext cx="4961409" cy="1872526"/>
        </p:xfrm>
        <a:graphic>
          <a:graphicData uri="http://schemas.openxmlformats.org/drawingml/2006/table">
            <a:tbl>
              <a:tblPr/>
              <a:tblGrid>
                <a:gridCol w="1439281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2198035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324093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75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 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2.1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월증발산량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ET0(yearly)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CGIAR CSI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수문학적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토양군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정밀토양도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토양통별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HSG)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국립농업과학원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(2016)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428720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3389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월별작물계수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CN)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매개변수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β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γ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1/12, 1,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강우일수표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월평균 강우일수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기상청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grpSp>
        <p:nvGrpSpPr>
          <p:cNvPr id="72" name="그룹 71">
            <a:extLst>
              <a:ext uri="{FF2B5EF4-FFF2-40B4-BE49-F238E27FC236}">
                <a16:creationId xmlns:a16="http://schemas.microsoft.com/office/drawing/2014/main" id="{53FDFA85-7DE4-A271-9BCF-EC9C399B1F49}"/>
              </a:ext>
            </a:extLst>
          </p:cNvPr>
          <p:cNvGrpSpPr/>
          <p:nvPr/>
        </p:nvGrpSpPr>
        <p:grpSpPr>
          <a:xfrm>
            <a:off x="6740723" y="3958586"/>
            <a:ext cx="4785022" cy="1518348"/>
            <a:chOff x="6813173" y="4827266"/>
            <a:chExt cx="4785022" cy="1518348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F09B57B-EB19-171F-03AE-5763815D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0207" y="4875900"/>
              <a:ext cx="894441" cy="94713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4A32319-400C-8700-F5F4-D64C2F134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3173" y="4827268"/>
              <a:ext cx="727635" cy="119400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99F6564-18EF-9DAD-B40C-F88F93AA6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4273" y="4827267"/>
              <a:ext cx="757754" cy="115444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9050853-C175-C8B9-D796-D84E0AB4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202" y="4827266"/>
              <a:ext cx="730318" cy="1154447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1CC7438-8451-1BB0-9164-393E2A8A485C}"/>
                </a:ext>
              </a:extLst>
            </p:cNvPr>
            <p:cNvGrpSpPr/>
            <p:nvPr/>
          </p:nvGrpSpPr>
          <p:grpSpPr>
            <a:xfrm>
              <a:off x="10412684" y="4827268"/>
              <a:ext cx="1185511" cy="1513448"/>
              <a:chOff x="4447757" y="5107954"/>
              <a:chExt cx="1185511" cy="1513448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7383235-D71A-5DFE-FC95-1E18B8EF7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757" y="5107954"/>
                <a:ext cx="1185511" cy="1133966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131129-A33B-2ED8-6162-FF3DC41B0EA1}"/>
                  </a:ext>
                </a:extLst>
              </p:cNvPr>
              <p:cNvSpPr txBox="1"/>
              <p:nvPr/>
            </p:nvSpPr>
            <p:spPr>
              <a:xfrm>
                <a:off x="4833106" y="6394811"/>
                <a:ext cx="414811" cy="22659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비오톱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BABD681-3CD2-C849-D342-7D7D7CD6349B}"/>
                </a:ext>
              </a:extLst>
            </p:cNvPr>
            <p:cNvSpPr txBox="1"/>
            <p:nvPr/>
          </p:nvSpPr>
          <p:spPr>
            <a:xfrm>
              <a:off x="6912420" y="6114124"/>
              <a:ext cx="529139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월강수량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32FFB3-DDC3-0834-EA58-4E37BC772435}"/>
                </a:ext>
              </a:extLst>
            </p:cNvPr>
            <p:cNvSpPr txBox="1"/>
            <p:nvPr/>
          </p:nvSpPr>
          <p:spPr>
            <a:xfrm>
              <a:off x="7765253" y="6119023"/>
              <a:ext cx="635793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월증발산량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D737C67-6940-2749-F6E4-EC3E260BE092}"/>
                </a:ext>
              </a:extLst>
            </p:cNvPr>
            <p:cNvSpPr txBox="1"/>
            <p:nvPr/>
          </p:nvSpPr>
          <p:spPr>
            <a:xfrm>
              <a:off x="8777249" y="6119023"/>
              <a:ext cx="336271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HSG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C7F0A70-6EC4-319A-4F8B-B714816AD8F4}"/>
                </a:ext>
              </a:extLst>
            </p:cNvPr>
            <p:cNvSpPr txBox="1"/>
            <p:nvPr/>
          </p:nvSpPr>
          <p:spPr>
            <a:xfrm>
              <a:off x="9521606" y="6119023"/>
              <a:ext cx="751641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LiDAR DEM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833C2D-789E-DDD1-3DF1-1775BCC82E7F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713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81C10-E7EF-7788-6B6A-4FD661084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D91E63-253F-9A95-F749-42A6FDE93B5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B6E3C-314B-0F68-AE3C-7CA597960B67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조절서비스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7B3FA-E4C9-D12D-269C-623BA423FC9C}"/>
              </a:ext>
            </a:extLst>
          </p:cNvPr>
          <p:cNvSpPr/>
          <p:nvPr/>
        </p:nvSpPr>
        <p:spPr>
          <a:xfrm>
            <a:off x="6275315" y="1070811"/>
            <a:ext cx="5359222" cy="535623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E554C2-A347-AC37-02C4-8F9E053A6D22}"/>
              </a:ext>
            </a:extLst>
          </p:cNvPr>
          <p:cNvGrpSpPr/>
          <p:nvPr/>
        </p:nvGrpSpPr>
        <p:grpSpPr>
          <a:xfrm>
            <a:off x="495499" y="862127"/>
            <a:ext cx="5671023" cy="2867741"/>
            <a:chOff x="495499" y="862127"/>
            <a:chExt cx="5671023" cy="28677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D5C29E-48FC-814F-B15A-0EC22829E941}"/>
                </a:ext>
              </a:extLst>
            </p:cNvPr>
            <p:cNvSpPr txBox="1"/>
            <p:nvPr/>
          </p:nvSpPr>
          <p:spPr>
            <a:xfrm>
              <a:off x="554228" y="1431803"/>
              <a:ext cx="5612294" cy="2298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자연환경 내 물리적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·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생물학적 과정을 조절하여 수질 정화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기후 안정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 방지 등 혜택을 제공하는 기능을 평가함 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조절서비스에서는 수질조절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질소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인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열섬저감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침식조절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대기정화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탄소저장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·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흡수 기능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토지피복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지형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등 환경 요소를 고려하여 픽셀 단위의 질소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(N)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와 인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(P)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부하량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및 픽셀별 정화효율 평가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(1-NDR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활용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열섬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녹지 관련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유형과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생태적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특성을 기반으로 도시 내 냉각 기여도 정량 평가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침식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침식 발생량과 하천 연결성을 기반으로 침식 조절 기능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평가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EF9820-127B-BBB1-AA17-3CD178E60FCB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0EDF35-A9A5-1B0C-AEE8-5C2B887AB2F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EB4707F-6CA4-219F-89C6-CA75B6DA814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F6EC4A1-8E60-839D-3F76-84C4AAC041B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FA0F4B9-09DF-F5BF-5468-6B382B350D6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78BAD57-3ED2-C608-4191-E6BCCCE1E15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F3EF3E40-BFF8-F2FD-9AF9-6A269C5342A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A8DCC6-81CA-2BAA-8E74-3DA2E9AEAC5B}"/>
              </a:ext>
            </a:extLst>
          </p:cNvPr>
          <p:cNvGrpSpPr/>
          <p:nvPr/>
        </p:nvGrpSpPr>
        <p:grpSpPr>
          <a:xfrm>
            <a:off x="495499" y="3757801"/>
            <a:ext cx="5600500" cy="2498409"/>
            <a:chOff x="495499" y="2541288"/>
            <a:chExt cx="5600500" cy="249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59FA46-8AF3-7F4C-635B-808E91FA4995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19287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도시열섬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침식조절 기능은 </a:t>
              </a: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InVEST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내 지표별 평가모델을 활용함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Nutrient Delivery Ratio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열섬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Urban Cooling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침식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Sediment Delivery Ratio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영양물질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(N, P)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정화량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(kg/yr)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열섬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열섬저감지수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침식조절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기여량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(ton/yr)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17E2A7-B034-AB13-4615-CEC95B84671F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0D622B-9BB3-1B03-7D7C-70452315989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9098AFA-76BE-2E18-895D-64BC914A6EB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EBF8C6C-E45F-CB79-878D-24CFBF4F6F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BB5F55EB-07F6-FA01-083B-BF65F2D0D60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D2B5DF1-8048-D167-1F86-8E2F3C2C2CC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95860554-52E8-5946-E2FA-9D3257FA917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8D0A8B0-1249-C2DF-FDE7-23213C399E9C}"/>
              </a:ext>
            </a:extLst>
          </p:cNvPr>
          <p:cNvGraphicFramePr>
            <a:graphicFrameLocks noGrp="1"/>
          </p:cNvGraphicFramePr>
          <p:nvPr/>
        </p:nvGraphicFramePr>
        <p:xfrm>
          <a:off x="6854319" y="1188619"/>
          <a:ext cx="4671427" cy="161647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24197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8751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08479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629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영양분 유출 대리변수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2.1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30221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부하량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정화효율 등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30221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질소 매개변수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질소 지하정화거리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정화효율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200, 0.8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Mayer et al.(2007)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매개변수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Borselli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52870D9-52DF-FE39-0210-FCBC3116C0C8}"/>
              </a:ext>
            </a:extLst>
          </p:cNvPr>
          <p:cNvGraphicFramePr>
            <a:graphicFrameLocks noGrp="1"/>
          </p:cNvGraphicFramePr>
          <p:nvPr/>
        </p:nvGraphicFramePr>
        <p:xfrm>
          <a:off x="6854319" y="2953891"/>
          <a:ext cx="4671426" cy="16078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24531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10195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6101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증발산량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ET0(yearly)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CGIAR CSI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1585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작물계수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알베도 등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참조기온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UHI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효과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27,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(2024)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Air Blending Distance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녹지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최대냉각거리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150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권혁수와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김장수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  <a:tr h="4000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상대습도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68.8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60066"/>
                  </a:ext>
                </a:extLst>
              </a:tr>
              <a:tr h="12001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가중치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알베도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증발산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0.6, 0.2, 0.2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726311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AC5F4C-17E1-DA99-EE4E-FAD4BA216046}"/>
              </a:ext>
            </a:extLst>
          </p:cNvPr>
          <p:cNvGraphicFramePr>
            <a:graphicFrameLocks noGrp="1"/>
          </p:cNvGraphicFramePr>
          <p:nvPr/>
        </p:nvGraphicFramePr>
        <p:xfrm>
          <a:off x="6854317" y="4710513"/>
          <a:ext cx="4671426" cy="16078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30883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03843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7346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6101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강우침식성인자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Rainfall Erosivity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ESDAC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토양침식성인자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정밀토양도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토양통별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 고시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(2015-138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호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1585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식생인자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관리인자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 파라메터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Borselli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K, Max SDR, IC0, L)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2, 0.8, 0.5, 122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7F8C51D-24C9-AF66-BA64-55EB8AD3D118}"/>
              </a:ext>
            </a:extLst>
          </p:cNvPr>
          <p:cNvSpPr txBox="1"/>
          <p:nvPr/>
        </p:nvSpPr>
        <p:spPr>
          <a:xfrm>
            <a:off x="6275314" y="1141496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수질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78282-59A8-12B2-8F4C-5B6AE57E3510}"/>
              </a:ext>
            </a:extLst>
          </p:cNvPr>
          <p:cNvSpPr txBox="1"/>
          <p:nvPr/>
        </p:nvSpPr>
        <p:spPr>
          <a:xfrm>
            <a:off x="6275314" y="2906340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열섬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941EF-896E-EA00-FA8B-71E0E35FE780}"/>
              </a:ext>
            </a:extLst>
          </p:cNvPr>
          <p:cNvSpPr txBox="1"/>
          <p:nvPr/>
        </p:nvSpPr>
        <p:spPr>
          <a:xfrm>
            <a:off x="6275314" y="4671185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침식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A7081-84A8-5CEA-5FF0-8D1DE303EFCE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6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F2F3C4-8297-66FA-9DD3-7B808448216A}"/>
              </a:ext>
            </a:extLst>
          </p:cNvPr>
          <p:cNvSpPr txBox="1"/>
          <p:nvPr/>
        </p:nvSpPr>
        <p:spPr>
          <a:xfrm>
            <a:off x="4846299" y="2634915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폭염</a:t>
            </a:r>
          </a:p>
        </p:txBody>
      </p:sp>
    </p:spTree>
    <p:extLst>
      <p:ext uri="{BB962C8B-B14F-4D97-AF65-F5344CB8AC3E}">
        <p14:creationId xmlns:p14="http://schemas.microsoft.com/office/powerpoint/2010/main" val="4202879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32B3-F5BC-6A55-5CFB-56E325A7C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9EC37-3290-5CCB-F453-3DCBEECB8EE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B5C66-9AD3-1C5D-FBF3-AA824315FC6E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조절서비스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FE16132-7C41-34E4-F154-39E908220A71}"/>
              </a:ext>
            </a:extLst>
          </p:cNvPr>
          <p:cNvGrpSpPr/>
          <p:nvPr/>
        </p:nvGrpSpPr>
        <p:grpSpPr>
          <a:xfrm>
            <a:off x="495499" y="862127"/>
            <a:ext cx="5478581" cy="1903374"/>
            <a:chOff x="495499" y="862127"/>
            <a:chExt cx="5478581" cy="1903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0A7AE-7F75-F33B-BC18-9C1155F555E6}"/>
                </a:ext>
              </a:extLst>
            </p:cNvPr>
            <p:cNvSpPr txBox="1"/>
            <p:nvPr/>
          </p:nvSpPr>
          <p:spPr>
            <a:xfrm>
              <a:off x="554228" y="1431803"/>
              <a:ext cx="5419852" cy="1333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자연환경 내 물리적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·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생물학적 과정을 조절하여 수질 정화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기후 안정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 방지 등 혜택을 제공하는 기능을 평가함 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생태계 유형별 단위면적당 탄소 및 대기오염물질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적용하고 각 흡수원의 공간분포 면적을 반영하여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식생 및 토양의 탄소 저장 및 식생의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정량적으로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84A88AE-B1B9-6C70-FC04-3673C038AAC8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C3853-44F6-EA64-2708-4890595B1DD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2992FDE-54FF-8F0A-2D13-0364DB0DD29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B30CA99-F82C-FC16-A25C-74E69E0BAD5E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D1D3AA1E-BB5B-A283-1BFC-9F9FEFE5CDE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C3C17E40-5620-1395-638A-1FFF84D9A7E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C24EC870-81A7-C01F-3D8F-ED107A113CE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16698D-8D93-9414-00C8-1F2DC45C8B61}"/>
              </a:ext>
            </a:extLst>
          </p:cNvPr>
          <p:cNvGrpSpPr/>
          <p:nvPr/>
        </p:nvGrpSpPr>
        <p:grpSpPr>
          <a:xfrm>
            <a:off x="495499" y="3038589"/>
            <a:ext cx="5600500" cy="3021629"/>
            <a:chOff x="495499" y="2541288"/>
            <a:chExt cx="5600500" cy="30216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1F6812-B966-B31E-BC44-506EF059FB63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451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대기조절 기능은 문헌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통계값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탄소저장 및 흡수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기능은 경기도 구축 자료를 활용함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대기조절은 대표 오염물질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(NO₂, SO₂, O₃, PM₁₀)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에 대한 산림의 단위면적당 연간 평균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흡수량을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평가함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격자 크기는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100m(10x10m)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이므로 단위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Kg/100m2/yr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환산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대기 정화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대기오염물질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흡수량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(kg/yr)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 저장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탄소저장량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tC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 흡수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탄소흡수량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tC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/yr)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962633A-8F29-C200-85C8-83EAF05161EA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143230-42B2-B0BA-9B6B-E8D6F404875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95CE814-9739-9B8A-BF8F-56FFD3BC136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4313F37-C4C0-D8BA-AC61-2994EDDD286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B5A03DB-7171-F8BF-4511-5743CD0DC38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3623681-15D7-F33E-22FC-546751669D9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CD5213DE-121C-7923-0C6E-46BDCB82091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941CD3-9910-AE71-326F-AA74702FF264}"/>
              </a:ext>
            </a:extLst>
          </p:cNvPr>
          <p:cNvSpPr txBox="1"/>
          <p:nvPr/>
        </p:nvSpPr>
        <p:spPr>
          <a:xfrm>
            <a:off x="6460957" y="2020552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대기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21A3518-9203-CDA3-06E7-1A3B675693C6}"/>
              </a:ext>
            </a:extLst>
          </p:cNvPr>
          <p:cNvGraphicFramePr>
            <a:graphicFrameLocks noGrp="1"/>
          </p:cNvGraphicFramePr>
          <p:nvPr/>
        </p:nvGraphicFramePr>
        <p:xfrm>
          <a:off x="7080923" y="2020552"/>
          <a:ext cx="4305633" cy="101803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00312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591836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384502">
                  <a:extLst>
                    <a:ext uri="{9D8B030D-6E8A-4147-A177-3AD203B41FA5}">
                      <a16:colId xmlns:a16="http://schemas.microsoft.com/office/drawing/2014/main" val="348293651"/>
                    </a:ext>
                  </a:extLst>
                </a:gridCol>
                <a:gridCol w="384502">
                  <a:extLst>
                    <a:ext uri="{9D8B030D-6E8A-4147-A177-3AD203B41FA5}">
                      <a16:colId xmlns:a16="http://schemas.microsoft.com/office/drawing/2014/main" val="4254868016"/>
                    </a:ext>
                  </a:extLst>
                </a:gridCol>
                <a:gridCol w="492364">
                  <a:extLst>
                    <a:ext uri="{9D8B030D-6E8A-4147-A177-3AD203B41FA5}">
                      <a16:colId xmlns:a16="http://schemas.microsoft.com/office/drawing/2014/main" val="3165830416"/>
                    </a:ext>
                  </a:extLst>
                </a:gridCol>
                <a:gridCol w="1152117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28219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흡수원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추출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산림유형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245282">
                <a:tc row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오염물질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흡수량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통계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(kg/ha/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yr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NO₂,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SO₂,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O₃,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PM₁₀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245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590003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060F3CBA-054C-D272-107F-A0E12A6B7ECD}"/>
              </a:ext>
            </a:extLst>
          </p:cNvPr>
          <p:cNvGraphicFramePr>
            <a:graphicFrameLocks noGrp="1"/>
          </p:cNvGraphicFramePr>
          <p:nvPr/>
        </p:nvGraphicFramePr>
        <p:xfrm>
          <a:off x="7080927" y="3244204"/>
          <a:ext cx="4305627" cy="101599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52276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3153351">
                  <a:extLst>
                    <a:ext uri="{9D8B030D-6E8A-4147-A177-3AD203B41FA5}">
                      <a16:colId xmlns:a16="http://schemas.microsoft.com/office/drawing/2014/main" val="2353255491"/>
                    </a:ext>
                  </a:extLst>
                </a:gridCol>
              </a:tblGrid>
              <a:tr h="26799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대분류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관련 </a:t>
                      </a:r>
                      <a:r>
                        <a:rPr lang="ko-KR" altLang="en-US" sz="1100" b="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비오톱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유형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7251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자연산림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식재산림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훼손지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비식생지 등 제외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농업지역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과수원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수목재배지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2574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조성녹지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생태통로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완충 및 경관녹지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연결녹지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식물원 및 수목원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811675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C0E5E58A-4D81-CDB1-7AEE-6EDF5C94E418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CF4EA1-BBE8-7067-A5A0-A2C6C59ED826}"/>
              </a:ext>
            </a:extLst>
          </p:cNvPr>
          <p:cNvSpPr txBox="1"/>
          <p:nvPr/>
        </p:nvSpPr>
        <p:spPr>
          <a:xfrm>
            <a:off x="6460957" y="4557242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탄소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CED980-3688-6A73-55E8-5E89E208D14D}"/>
              </a:ext>
            </a:extLst>
          </p:cNvPr>
          <p:cNvSpPr txBox="1"/>
          <p:nvPr/>
        </p:nvSpPr>
        <p:spPr>
          <a:xfrm>
            <a:off x="6741666" y="5065670"/>
            <a:ext cx="4612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탄소저장 및 흡수 기능 평가는 경기도가 분석한 탄소흡수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저장 결과물 활용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4F1564D6-D9D2-588A-B5C2-B9413463210D}"/>
              </a:ext>
            </a:extLst>
          </p:cNvPr>
          <p:cNvCxnSpPr/>
          <p:nvPr/>
        </p:nvCxnSpPr>
        <p:spPr>
          <a:xfrm rot="16200000" flipH="1">
            <a:off x="8988748" y="2837492"/>
            <a:ext cx="721984" cy="91440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C46738-7059-601C-4DD0-E9B4AD7D3804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59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5D893-AB97-B621-90E1-D4B2236D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218A2A36-B1F5-9C20-1321-6C9161D106D4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1899255"/>
          <a:ext cx="4305633" cy="248513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61706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855466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088461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30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33030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유동인구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주중 주간 유동인구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주말 주간 유동인구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9818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관광자원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자연휴양림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산림욕장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식물원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관광농원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농어촌 체험마을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문화생태탐방로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유인섬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국가유산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템플스테이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6601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5C4307-3CE2-4CD3-2F48-07EDE453B7B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89EFA-5805-B766-3DB1-76CF54F5DE25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문화서비스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ECE730-9ED7-2C81-ABBD-A094658E446B}"/>
              </a:ext>
            </a:extLst>
          </p:cNvPr>
          <p:cNvGrpSpPr/>
          <p:nvPr/>
        </p:nvGrpSpPr>
        <p:grpSpPr>
          <a:xfrm>
            <a:off x="495499" y="862127"/>
            <a:ext cx="5333800" cy="2200892"/>
            <a:chOff x="495499" y="862127"/>
            <a:chExt cx="5333800" cy="22008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06DFD-8FBB-95DB-DCFD-FBC962CD43D6}"/>
                </a:ext>
              </a:extLst>
            </p:cNvPr>
            <p:cNvSpPr txBox="1"/>
            <p:nvPr/>
          </p:nvSpPr>
          <p:spPr>
            <a:xfrm>
              <a:off x="554228" y="1431803"/>
              <a:ext cx="527507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레크리에이션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심미적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·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영적 경험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교육적 기회 등 비물질적 혜택을 제공하는 기능을 평가함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생태관광은 경기도 관광자원과 유동인구 자료를 활용하여 관광자원에 방문한 연간 방문객 수를 추정함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경관가치는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토지피복과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지형유형 통합 경관가치를 평가함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0" cap="none" spc="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E4ECFA-2037-A0BE-3982-330AAB5E1F8C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04EEAF-C709-05A6-39F5-22C84713699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460A028-9B11-16F5-CEEF-77874240C30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D53F1D09-394A-66B3-C821-782E0AF5D78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C11A6AE-54A6-E8D4-83F6-CE878CC95ED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2904067F-A38F-A13F-0277-4DF43BE7916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29D01B9F-8BB9-F1A4-8D87-A04C6FECE70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B43C22-DB57-3ACF-CE64-AF255069B55A}"/>
              </a:ext>
            </a:extLst>
          </p:cNvPr>
          <p:cNvGrpSpPr/>
          <p:nvPr/>
        </p:nvGrpSpPr>
        <p:grpSpPr>
          <a:xfrm>
            <a:off x="495499" y="3044839"/>
            <a:ext cx="5600500" cy="2775408"/>
            <a:chOff x="495499" y="2541288"/>
            <a:chExt cx="5600500" cy="27754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DF189D-6952-DF8A-9C0F-6E19D33F2CB7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205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생태관광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관광자원 중 문화서비스 대상에 해당되는 자원을 선별하고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유동인구를 중첩하여 분석함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각 관광자원의 공간적 범위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폴리곤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내 단위면적당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(100m2)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유동인구 산출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주간 유동인구 자료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일평균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연간 총 유동인구로 환산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경관가치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CATENA(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경관가치 매트릭스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경관유형별 상대적 가치점수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(1~10)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적용하여 픽셀 단위의 경관가치를 분석함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생태관광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관광자원 방문객수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(people/yr)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경관가치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경관가치지수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2FD59A-B3CD-23BE-244E-FF4FC87CAA40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DB7DF4-3F24-66C1-01D0-A4B4B4A8EDA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35A9266-DC9A-3BC9-DFBD-E13387D45E0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E05608EF-813D-CD8A-15D5-4E96E747898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ED97258-98C7-FBF1-A94E-532E8583381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256FA321-EAD7-765A-559E-9CB79652A3A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7" name="화살표: 갈매기형 수장 36">
                  <a:extLst>
                    <a:ext uri="{FF2B5EF4-FFF2-40B4-BE49-F238E27FC236}">
                      <a16:creationId xmlns:a16="http://schemas.microsoft.com/office/drawing/2014/main" id="{678DF4A8-3220-F9C1-580B-0CCCF300411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0E2DFE58-5419-A68F-2D42-944B7C7FDE36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4717381"/>
          <a:ext cx="4305633" cy="50331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49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76508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221476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30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515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지형분류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CATENA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지형분류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Jun et al.(2021)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515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토지피복지도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150802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5F784989-1496-3008-6ECF-A0BA9DE04020}"/>
              </a:ext>
            </a:extLst>
          </p:cNvPr>
          <p:cNvSpPr txBox="1"/>
          <p:nvPr/>
        </p:nvSpPr>
        <p:spPr>
          <a:xfrm>
            <a:off x="6402376" y="1846058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생태관광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776CB9-61CB-8C66-4DED-939137D694D6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EAACC0-D72F-4E72-0D10-552761D5BEC9}"/>
              </a:ext>
            </a:extLst>
          </p:cNvPr>
          <p:cNvSpPr txBox="1"/>
          <p:nvPr/>
        </p:nvSpPr>
        <p:spPr>
          <a:xfrm>
            <a:off x="6402376" y="4653941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경관가치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D2357C-0F9E-487C-5B1E-220F9B2B1BFA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17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D56F7-8CD2-B75B-25C0-2A99C66D7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F0B5748-5B04-01CF-6F3D-CA799DBE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22" y="1658367"/>
            <a:ext cx="5083998" cy="2363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07BB2-2AEB-F34B-7873-3CA648FA625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05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2E4DE-DE9A-3D63-CC71-9375B9ADD7AF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지지서비스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EDD1242-23B0-FAA5-35D9-6F79D7134ED4}"/>
              </a:ext>
            </a:extLst>
          </p:cNvPr>
          <p:cNvGrpSpPr/>
          <p:nvPr/>
        </p:nvGrpSpPr>
        <p:grpSpPr>
          <a:xfrm>
            <a:off x="495499" y="862127"/>
            <a:ext cx="5333800" cy="1421191"/>
            <a:chOff x="495499" y="862127"/>
            <a:chExt cx="5333800" cy="14211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88CE4-C0B3-8B8C-F71D-7A7CBD14E6D1}"/>
                </a:ext>
              </a:extLst>
            </p:cNvPr>
            <p:cNvSpPr txBox="1"/>
            <p:nvPr/>
          </p:nvSpPr>
          <p:spPr>
            <a:xfrm>
              <a:off x="554228" y="1431803"/>
              <a:ext cx="5275071" cy="851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서식지제공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생물다양성 유지 등 생태계 기본 과정을 통해 다른 생태계서비스의 지속가능성을 지원하는 기능을 평가함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지지서비스에서는 서식처질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종다양성을 평가함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48A5E7-4DB4-BCDA-8108-A2B16E67BFE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666836-F709-5C82-8467-92EB1A2AD79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D7522D7-F492-0DA4-5AAF-2D5A88B5B765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6B5DB0B-671C-B8D4-4821-F6CD9FEA5C7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6758CC5-0672-D916-8D34-E248766EE59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B5AC16BA-6452-E3C8-1B1C-9F8D12BA7C9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17E60A1B-045D-C343-F340-DC449F62CFF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7A7B8C-B3E1-F193-91EB-C5A44B022520}"/>
              </a:ext>
            </a:extLst>
          </p:cNvPr>
          <p:cNvGrpSpPr/>
          <p:nvPr/>
        </p:nvGrpSpPr>
        <p:grpSpPr>
          <a:xfrm>
            <a:off x="495499" y="2712344"/>
            <a:ext cx="5600500" cy="2713853"/>
            <a:chOff x="495499" y="2541288"/>
            <a:chExt cx="5600500" cy="27138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F66776-C9F1-AE2F-D7D9-CF4293AA1674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144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서식처질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평가결과를 서식처 질 평가에 활용함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생성기원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생육기반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자연성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구조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서식종의 보호가치 등의 지표로 구성되며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등급이 높을수록 서식처의 질이  높은 것을 의미함</a:t>
              </a: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종다양성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SDM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(Maxent)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활용하여 평가함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환경요인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토지이용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임상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·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영급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NDVI,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지형 및 거리 요소 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반영하여 공간적 종다양성을 평가함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서식처질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서식처질 지수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종다양성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종 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157EE16-DF7D-4560-0471-DEBA14BE8C46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4E775-A096-CB83-5014-44B8631BDAA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B8C9869-7D3D-B6DF-0B62-1B74499FF7E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94F011D-9F8A-38EB-5671-239219C6A82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942BFB2-D63C-C132-E3A7-753595E2FA5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A9891BD-60CD-515D-2BF5-8EB989A9229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7" name="화살표: 갈매기형 수장 36">
                  <a:extLst>
                    <a:ext uri="{FF2B5EF4-FFF2-40B4-BE49-F238E27FC236}">
                      <a16:creationId xmlns:a16="http://schemas.microsoft.com/office/drawing/2014/main" id="{DA6977E6-8F4C-5693-3E33-32D01AF2CD4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9FAF374-B8D2-9C08-9197-0A66521781C7}"/>
              </a:ext>
            </a:extLst>
          </p:cNvPr>
          <p:cNvSpPr txBox="1"/>
          <p:nvPr/>
        </p:nvSpPr>
        <p:spPr>
          <a:xfrm>
            <a:off x="6402376" y="1293303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서식처질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F30849-66FC-E698-E0D1-5290C85DC324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5BDDF6-CAA2-2ED3-48F8-AB0FE76F57A5}"/>
              </a:ext>
            </a:extLst>
          </p:cNvPr>
          <p:cNvSpPr txBox="1"/>
          <p:nvPr/>
        </p:nvSpPr>
        <p:spPr>
          <a:xfrm>
            <a:off x="6402376" y="4542545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종다양성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116A833-E84E-FF74-30F0-48A343A935C4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4596604"/>
          <a:ext cx="4305633" cy="13575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49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8004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259980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671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종출현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토지피복지도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식생지수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MODIS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연평균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NDVI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NASA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수치지형도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국토지리정보원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내부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거리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도로까지의 거리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수치지형도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국토지리정보원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9F0898F-F261-3633-6A75-6CD86857CAAE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348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1342A-6FAA-D2D4-02DA-E9168A11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C906F-0D27-5951-2B91-A61C3CFCBFC1}"/>
              </a:ext>
            </a:extLst>
          </p:cNvPr>
          <p:cNvSpPr txBox="1"/>
          <p:nvPr/>
        </p:nvSpPr>
        <p:spPr>
          <a:xfrm>
            <a:off x="3715383" y="2634915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그린인프라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도시공원서비스 평가</a:t>
            </a:r>
          </a:p>
        </p:txBody>
      </p:sp>
    </p:spTree>
    <p:extLst>
      <p:ext uri="{BB962C8B-B14F-4D97-AF65-F5344CB8AC3E}">
        <p14:creationId xmlns:p14="http://schemas.microsoft.com/office/powerpoint/2010/main" val="4108363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174970"/>
            <a:chOff x="495499" y="862127"/>
            <a:chExt cx="10821684" cy="11749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431803"/>
              <a:ext cx="10762955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도시공원 서비스 종합 평가는 아래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표의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8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지표의 총합을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환산한 값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8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개의 각 지표는 로그화와 정규화를 거쳐 고유의 값을 갖음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도시공원 서비스 종합 평가</a:t>
            </a:r>
            <a:endParaRPr kumimoji="0" lang="en-US" altLang="ko-KR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02B8ED8-58CF-2358-AD12-FF26AEE97A4A}"/>
              </a:ext>
            </a:extLst>
          </p:cNvPr>
          <p:cNvGraphicFramePr>
            <a:graphicFrameLocks noGrp="1"/>
          </p:cNvGraphicFramePr>
          <p:nvPr/>
        </p:nvGraphicFramePr>
        <p:xfrm>
          <a:off x="598879" y="2357211"/>
          <a:ext cx="10762953" cy="3862151"/>
        </p:xfrm>
        <a:graphic>
          <a:graphicData uri="http://schemas.openxmlformats.org/drawingml/2006/table">
            <a:tbl>
              <a:tblPr firstRow="1" bandRow="1"/>
              <a:tblGrid>
                <a:gridCol w="569521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159407466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3508947231"/>
                    </a:ext>
                  </a:extLst>
                </a:gridCol>
              </a:tblGrid>
              <a:tr h="372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도시공원 서비스 평가 지표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Raw value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로그화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정규화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정규화 점수 </a:t>
                      </a:r>
                      <a:r>
                        <a:rPr lang="en-US" altLang="ko-KR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x 12.5</a:t>
                      </a:r>
                      <a:endParaRPr lang="ko-KR" altLang="en-US" sz="140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인당 도시공원 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</a:t>
                      </a:r>
                      <a:r>
                        <a:rPr lang="en-US" altLang="ko-KR" sz="1400" spc="-120" baseline="3000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 적정성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 초과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미달 면적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</a:t>
                      </a:r>
                      <a:r>
                        <a:rPr lang="en-US" altLang="ko-KR" sz="1400" spc="-120" baseline="3000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공원관리 예산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단위면적당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금액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조성녹지 면적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(%)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030597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방문객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비율 </a:t>
                      </a:r>
                      <a:r>
                        <a:rPr kumimoji="0" lang="en-US" altLang="ko-KR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(%)</a:t>
                      </a:r>
                      <a:endParaRPr kumimoji="0" lang="ko-KR" altLang="en-US" sz="1400" b="0" i="0" u="none" strike="noStrike" kern="1200" cap="none" spc="-120" normalizeH="0" baseline="0" noProof="0">
                        <a:ln w="3175"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30401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서비스 소외인구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비율 </a:t>
                      </a:r>
                      <a:r>
                        <a:rPr kumimoji="0" lang="en-US" altLang="ko-KR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(%)</a:t>
                      </a:r>
                      <a:endParaRPr kumimoji="0" lang="ko-KR" altLang="en-US" sz="1400" b="0" i="0" u="none" strike="noStrike" kern="1200" cap="none" spc="-120" normalizeH="0" baseline="0" noProof="0">
                        <a:ln w="3175"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08738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조성 다양성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광장형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녹지형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점수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89904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유형 다양성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어린이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주제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근린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(%)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870691"/>
                  </a:ext>
                </a:extLst>
              </a:tr>
              <a:tr h="510983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 서비스 종합 평가 </a:t>
                      </a:r>
                      <a:endParaRPr lang="en-US" altLang="ko-KR" sz="14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5249" marR="15249" marT="10166" marB="10166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endParaRPr/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점수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위의 </a:t>
                      </a:r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지표</a:t>
                      </a:r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값의 총합</a:t>
                      </a:r>
                      <a:endParaRPr lang="en-US" altLang="ko-KR" sz="14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 만점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803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E7F37E-921D-E666-A489-06E77A192FA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732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43F3-0923-98BE-52F3-8EE2748C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249E5-9A20-22D9-2F1F-BB6A8ECCF2E0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7C54-9C72-F9B5-B1B2-EC9DDF681101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1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인당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도시공원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면적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864B7E-7ED6-E071-7866-3E3A0D276CE3}"/>
              </a:ext>
            </a:extLst>
          </p:cNvPr>
          <p:cNvSpPr/>
          <p:nvPr/>
        </p:nvSpPr>
        <p:spPr>
          <a:xfrm>
            <a:off x="6460957" y="1142467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384D1B4-3D2D-FC29-02A4-AAAF2EAE730D}"/>
              </a:ext>
            </a:extLst>
          </p:cNvPr>
          <p:cNvGrpSpPr/>
          <p:nvPr/>
        </p:nvGrpSpPr>
        <p:grpSpPr>
          <a:xfrm>
            <a:off x="495499" y="862127"/>
            <a:ext cx="5335882" cy="1266366"/>
            <a:chOff x="495499" y="862127"/>
            <a:chExt cx="5335882" cy="1266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B5A1FC-3A02-C3EF-4BCC-E108F80FD469}"/>
                </a:ext>
              </a:extLst>
            </p:cNvPr>
            <p:cNvSpPr txBox="1"/>
            <p:nvPr/>
          </p:nvSpPr>
          <p:spPr>
            <a:xfrm>
              <a:off x="554228" y="1225682"/>
              <a:ext cx="5277153" cy="902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시군 및 행정동 단위에서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공원 면적을 산출하여 사용 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전통적인 지표이며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지난 기간 공원면적을 높이기 위한 유용한 정책 지표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endPara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00E0DFA-6441-D31E-3E55-ABEACB71DD8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0AE44-E1A2-5F18-8D03-FD03069DDE8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9A04948-14AF-43FB-EB31-1375AFC4CAF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025A2D21-74FF-0591-9BEF-B69EDC62C0A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6D0268A2-E7D3-A82C-2581-5EA9465D0C0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80626369-2F71-A5FD-55CB-36EAA9D4D97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76721749-F0A1-09B8-83DB-2ABC74AEA0C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4EC258-0130-14DB-266C-16E428FE7555}"/>
              </a:ext>
            </a:extLst>
          </p:cNvPr>
          <p:cNvGrpSpPr/>
          <p:nvPr/>
        </p:nvGrpSpPr>
        <p:grpSpPr>
          <a:xfrm>
            <a:off x="495499" y="2245965"/>
            <a:ext cx="5166290" cy="2602005"/>
            <a:chOff x="495499" y="2541288"/>
            <a:chExt cx="5166290" cy="26020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9499E4-B6EF-9F81-BEAD-615D9A8A42F1}"/>
                </a:ext>
              </a:extLst>
            </p:cNvPr>
            <p:cNvSpPr txBox="1"/>
            <p:nvPr/>
          </p:nvSpPr>
          <p:spPr>
            <a:xfrm>
              <a:off x="554229" y="4804739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27C334-4762-DC83-6672-7D342D7E23F8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1E101B-455F-B112-601B-C04EF5E2CE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6AA9ADD-5380-542F-1E8F-9E5B649F41F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B8AFD2A-CECB-01DC-5A65-6FFB8D39F6F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89B925C2-ED11-4465-5527-5152A4AA91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850BDB1A-E74F-EF71-5E2D-7D5F06348908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37525E40-2998-5DCB-739D-20F43E9A630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82CEDF3-1C48-7631-026A-48615C479A26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4947002"/>
          <a:ext cx="5561316" cy="1220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22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통계청 인구총조사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0D4BD18-A323-3C73-E479-D8D3169ECCCF}"/>
                  </a:ext>
                </a:extLst>
              </p:cNvPr>
              <p:cNvSpPr txBox="1"/>
              <p:nvPr/>
            </p:nvSpPr>
            <p:spPr>
              <a:xfrm>
                <a:off x="787016" y="3822256"/>
                <a:ext cx="5164656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행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정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동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1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인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당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0D4BD18-A323-3C73-E479-D8D3169EC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16" y="3822256"/>
                <a:ext cx="5164656" cy="4618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01B15C-FB10-2794-F0A9-8963602AF26F}"/>
                  </a:ext>
                </a:extLst>
              </p:cNvPr>
              <p:cNvSpPr txBox="1"/>
              <p:nvPr/>
            </p:nvSpPr>
            <p:spPr>
              <a:xfrm>
                <a:off x="1049203" y="3217050"/>
                <a:ext cx="4393183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시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군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인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당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01B15C-FB10-2794-F0A9-8963602AF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03" y="3217050"/>
                <a:ext cx="4393183" cy="461858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DE6E5EFA-6A53-B51E-1933-910F87166A11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79EBF68-C6B0-46EA-AA81-B06DFDA1CCAC}"/>
              </a:ext>
            </a:extLst>
          </p:cNvPr>
          <p:cNvSpPr txBox="1"/>
          <p:nvPr/>
        </p:nvSpPr>
        <p:spPr>
          <a:xfrm>
            <a:off x="8451802" y="5827013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인당 공원녹지면적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81ABE769-9763-040A-AFBF-303C4390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685" y="1927413"/>
            <a:ext cx="2507296" cy="3176260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6993330-CC60-9D8F-9E7E-95A493803D48}"/>
              </a:ext>
            </a:extLst>
          </p:cNvPr>
          <p:cNvCxnSpPr>
            <a:cxnSpLocks/>
          </p:cNvCxnSpPr>
          <p:nvPr/>
        </p:nvCxnSpPr>
        <p:spPr>
          <a:xfrm>
            <a:off x="7831350" y="3806648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8D18663-B617-8A6D-8C20-5436D2E8A9CA}"/>
              </a:ext>
            </a:extLst>
          </p:cNvPr>
          <p:cNvCxnSpPr>
            <a:cxnSpLocks/>
          </p:cNvCxnSpPr>
          <p:nvPr/>
        </p:nvCxnSpPr>
        <p:spPr>
          <a:xfrm>
            <a:off x="8215515" y="4278030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F314B0A-BA76-D2CC-1492-2E2A56AD4089}"/>
              </a:ext>
            </a:extLst>
          </p:cNvPr>
          <p:cNvCxnSpPr>
            <a:cxnSpLocks/>
          </p:cNvCxnSpPr>
          <p:nvPr/>
        </p:nvCxnSpPr>
        <p:spPr>
          <a:xfrm>
            <a:off x="8258301" y="4643369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19D7FF0-5E22-7887-B327-DF9FFEB187A2}"/>
              </a:ext>
            </a:extLst>
          </p:cNvPr>
          <p:cNvSpPr txBox="1"/>
          <p:nvPr/>
        </p:nvSpPr>
        <p:spPr>
          <a:xfrm>
            <a:off x="9895542" y="3773608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9CDA1E9-06B7-656B-78D7-EA0801E9E442}"/>
              </a:ext>
            </a:extLst>
          </p:cNvPr>
          <p:cNvSpPr txBox="1"/>
          <p:nvPr/>
        </p:nvSpPr>
        <p:spPr>
          <a:xfrm>
            <a:off x="10252675" y="4256393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F0361-3ADB-C43C-87BF-6DE082424936}"/>
              </a:ext>
            </a:extLst>
          </p:cNvPr>
          <p:cNvSpPr txBox="1"/>
          <p:nvPr/>
        </p:nvSpPr>
        <p:spPr>
          <a:xfrm>
            <a:off x="10295461" y="4643712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안성시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4EB9D-6322-F0AD-073D-4EA91EAAA04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66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7C267-83A4-CA8D-2A81-91C39E835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3A998-113A-6137-2661-3F8B54290628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CB209-3D4F-E35E-3C88-ACD64B15A62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공급 적정성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(1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인당 공원녹지 초과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/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미달 면적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4277C-C498-B641-4A91-25E6EE3CDF45}"/>
              </a:ext>
            </a:extLst>
          </p:cNvPr>
          <p:cNvSpPr/>
          <p:nvPr/>
        </p:nvSpPr>
        <p:spPr>
          <a:xfrm>
            <a:off x="6460957" y="1070811"/>
            <a:ext cx="5173579" cy="52988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A5B9E1-4E05-135F-1BBE-78B88B281822}"/>
              </a:ext>
            </a:extLst>
          </p:cNvPr>
          <p:cNvGrpSpPr/>
          <p:nvPr/>
        </p:nvGrpSpPr>
        <p:grpSpPr>
          <a:xfrm>
            <a:off x="495499" y="862127"/>
            <a:ext cx="5335882" cy="1245848"/>
            <a:chOff x="495499" y="862127"/>
            <a:chExt cx="5335882" cy="12458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402DB7-F891-96C6-B99D-AE03F2CB1408}"/>
                </a:ext>
              </a:extLst>
            </p:cNvPr>
            <p:cNvSpPr txBox="1"/>
            <p:nvPr/>
          </p:nvSpPr>
          <p:spPr>
            <a:xfrm>
              <a:off x="554228" y="1225682"/>
              <a:ext cx="5277153" cy="882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지역별로 계획공급량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6m²)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과 실제공급량의 차이를 진단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미달량과 초과량에 따라 점수 부과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해당 지자체의 도시공원 관련 정책 추진 결과를 법적 기준으로 판단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F1661A3-3A86-EAD2-7517-A8155A6DD2EF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21008-F75A-0596-E139-87AA8A9423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DA69D5-3D06-B6A9-1BE9-2454062C900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D467DB0F-A1F8-13BD-5050-BBE78DCC9C3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4F667AA0-C9E1-15A8-0C75-1BAE4938AE9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07C7DC25-1646-0A11-40E6-E28B09F726C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FA45C928-3950-1233-E51C-238084B2135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7EED65-A2E0-8748-2E4F-49D873A75702}"/>
              </a:ext>
            </a:extLst>
          </p:cNvPr>
          <p:cNvGrpSpPr/>
          <p:nvPr/>
        </p:nvGrpSpPr>
        <p:grpSpPr>
          <a:xfrm>
            <a:off x="495499" y="2245965"/>
            <a:ext cx="5166290" cy="2846753"/>
            <a:chOff x="495499" y="2541288"/>
            <a:chExt cx="5166290" cy="284675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0440EE-B4C9-4C09-01E5-8980719D0ACE}"/>
                </a:ext>
              </a:extLst>
            </p:cNvPr>
            <p:cNvSpPr txBox="1"/>
            <p:nvPr/>
          </p:nvSpPr>
          <p:spPr>
            <a:xfrm>
              <a:off x="554229" y="504948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44B175B-32DF-ACE2-F1DB-2441365EC462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F380FC-35B9-B291-BACC-5E5EFB5FE6F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45B3F54E-1FFD-8261-11B5-4BBBA3CDECB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B0651E6-A955-CB51-3FF1-F38879E8C3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34F16512-EB7E-F263-36BA-9963F6E83B0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E7F9AE01-4C7C-9BD2-E232-D0C8016EA41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AF782EA2-B250-982D-38EB-F7930FC7881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3FAA538-DBFF-02A4-8AD9-5F9A7FF737B5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105430"/>
          <a:ext cx="5561316" cy="1220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22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통계청 인구총조사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0A6D7A78-69B4-20AD-0FAC-DE2347F9EF8D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7F8302-58D7-BF63-D90A-D92D516DCA07}"/>
                  </a:ext>
                </a:extLst>
              </p:cNvPr>
              <p:cNvSpPr txBox="1"/>
              <p:nvPr/>
            </p:nvSpPr>
            <p:spPr>
              <a:xfrm>
                <a:off x="1047933" y="3221574"/>
                <a:ext cx="4393183" cy="220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공급적정성</m:t>
                      </m:r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실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제공급량 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− 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계획공급량</m:t>
                      </m:r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7F8302-58D7-BF63-D90A-D92D516DC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33" y="3221574"/>
                <a:ext cx="4393183" cy="220894"/>
              </a:xfrm>
              <a:prstGeom prst="rect">
                <a:avLst/>
              </a:prstGeom>
              <a:blipFill>
                <a:blip r:embed="rId2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0B23F9-6B34-2D9A-D743-5D90556DC07C}"/>
                  </a:ext>
                </a:extLst>
              </p:cNvPr>
              <p:cNvSpPr txBox="1"/>
              <p:nvPr/>
            </p:nvSpPr>
            <p:spPr>
              <a:xfrm>
                <a:off x="1375456" y="3648884"/>
                <a:ext cx="2838588" cy="420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실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제공급량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공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원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면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적</m:t>
                        </m:r>
                        <m: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조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성</m:t>
                        </m:r>
                        <m: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인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구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수</m:t>
                        </m:r>
                      </m:den>
                    </m:f>
                  </m:oMath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0B23F9-6B34-2D9A-D743-5D90556DC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456" y="3648884"/>
                <a:ext cx="2838588" cy="420115"/>
              </a:xfrm>
              <a:prstGeom prst="rect">
                <a:avLst/>
              </a:prstGeom>
              <a:blipFill>
                <a:blip r:embed="rId3"/>
                <a:stretch>
                  <a:fillRect t="-5882" b="-22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8A5120-25DF-FF5B-3611-0F9A4DD16CA7}"/>
                  </a:ext>
                </a:extLst>
              </p:cNvPr>
              <p:cNvSpPr txBox="1"/>
              <p:nvPr/>
            </p:nvSpPr>
            <p:spPr>
              <a:xfrm>
                <a:off x="1352954" y="4176913"/>
                <a:ext cx="1945031" cy="393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계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획공급량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0" lang="en-US" altLang="ko-KR" sz="1400" b="1" i="0" u="none" strike="noStrike" kern="1200" cap="none" spc="-13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맑은 고딕" pitchFamily="50"/>
                            <a:ea typeface="맑은 고딕" pitchFamily="50"/>
                            <a:cs typeface="+mn-cs"/>
                          </a:rPr>
                          <m:t>6㎡</m:t>
                        </m:r>
                      </m:num>
                      <m:den>
                        <m:r>
                          <a:rPr kumimoji="0" lang="en-US" altLang="ko-KR" sz="1400" b="0" i="1" u="none" strike="noStrike" kern="1200" cap="none" spc="-13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itchFamily="50"/>
                            <a:cs typeface="+mn-cs"/>
                          </a:rPr>
                          <m:t>1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인</m:t>
                        </m:r>
                      </m:den>
                    </m:f>
                  </m:oMath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8A5120-25DF-FF5B-3611-0F9A4DD16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54" y="4176913"/>
                <a:ext cx="1945031" cy="393249"/>
              </a:xfrm>
              <a:prstGeom prst="rect">
                <a:avLst/>
              </a:prstGeom>
              <a:blipFill>
                <a:blip r:embed="rId4"/>
                <a:stretch>
                  <a:fillRect t="-1538" b="-2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B8F0C6FE-804E-EAFF-23E5-1D7F4FD58A1D}"/>
              </a:ext>
            </a:extLst>
          </p:cNvPr>
          <p:cNvSpPr txBox="1"/>
          <p:nvPr/>
        </p:nvSpPr>
        <p:spPr>
          <a:xfrm>
            <a:off x="4214044" y="3527829"/>
            <a:ext cx="1895513" cy="9887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공급적정성 범위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-6 ~ ∞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- 6 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없는 </a:t>
            </a:r>
            <a:r>
              <a:rPr kumimoji="0" lang="ko-KR" altLang="en-US" sz="1000" b="0" i="0" u="none" strike="noStrike" kern="1200" cap="none" spc="-13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읍면동</a:t>
            </a:r>
            <a:endParaRPr kumimoji="0" lang="en-US" altLang="ko-KR" sz="1000" b="0" i="0" u="none" strike="noStrike" kern="1200" cap="none" spc="-1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음수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계획공급량 이하</a:t>
            </a:r>
            <a:endParaRPr kumimoji="0" lang="en-US" altLang="ko-KR" sz="1000" b="0" i="0" u="none" strike="noStrike" kern="1200" cap="none" spc="-1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양수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계획공급량 이상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19103C-D302-0D8B-92CF-42D735E64FD3}"/>
              </a:ext>
            </a:extLst>
          </p:cNvPr>
          <p:cNvSpPr txBox="1"/>
          <p:nvPr/>
        </p:nvSpPr>
        <p:spPr>
          <a:xfrm>
            <a:off x="9477605" y="5745570"/>
            <a:ext cx="20001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인당 </a:t>
            </a: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6m</a:t>
            </a:r>
            <a:r>
              <a:rPr kumimoji="0" lang="en-US" altLang="ko-KR" sz="1400" b="0" i="0" u="none" strike="noStrike" kern="1200" cap="none" spc="-60" normalizeH="0" baseline="3000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2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 공급적정성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EB13F41-965C-C6DD-9636-3F582E5120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63" t="3340" r="6775" b="3394"/>
          <a:stretch/>
        </p:blipFill>
        <p:spPr>
          <a:xfrm>
            <a:off x="9459043" y="3501434"/>
            <a:ext cx="2037234" cy="20600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811F1FD-4831-B5B4-C6C8-DD77DDF17D05}"/>
              </a:ext>
            </a:extLst>
          </p:cNvPr>
          <p:cNvGraphicFramePr>
            <a:graphicFrameLocks noGrp="1"/>
          </p:cNvGraphicFramePr>
          <p:nvPr/>
        </p:nvGraphicFramePr>
        <p:xfrm>
          <a:off x="6630549" y="1107614"/>
          <a:ext cx="2658902" cy="50825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44799">
                  <a:extLst>
                    <a:ext uri="{9D8B030D-6E8A-4147-A177-3AD203B41FA5}">
                      <a16:colId xmlns:a16="http://schemas.microsoft.com/office/drawing/2014/main" val="4666237"/>
                    </a:ext>
                  </a:extLst>
                </a:gridCol>
                <a:gridCol w="1514103">
                  <a:extLst>
                    <a:ext uri="{9D8B030D-6E8A-4147-A177-3AD203B41FA5}">
                      <a16:colId xmlns:a16="http://schemas.microsoft.com/office/drawing/2014/main" val="1626936527"/>
                    </a:ext>
                  </a:extLst>
                </a:gridCol>
              </a:tblGrid>
              <a:tr h="267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안양시 행정동</a:t>
                      </a:r>
                      <a:endParaRPr lang="ko-KR" altLang="en-US" sz="950" b="1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공급적정성 </a:t>
                      </a:r>
                      <a:endParaRPr lang="en-US" altLang="ko-KR" sz="95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(1</a:t>
                      </a:r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인당 공원녹지 면적 </a:t>
                      </a:r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-6m</a:t>
                      </a:r>
                      <a:r>
                        <a:rPr lang="en-US" altLang="ko-KR" sz="950" b="1" u="none" strike="noStrike" baseline="30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63685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50.23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21198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갈산동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31.86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534128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달안동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3.10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145273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관양동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5.13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23120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석수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6.16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32360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석수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180.99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48380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부림동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-2.79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00400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2.24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676428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0.02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95228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43.10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53932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0.26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70633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30.23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09170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범계동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-3.54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61517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충훈동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4.24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89112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부흥동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-2.68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42878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평안동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5.27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09573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-3.99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73914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5.05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2042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귀인동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-4.90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15352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-4.08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58463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-1.62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98333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-5.16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65217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-5.75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2258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인덕원동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-4.64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76510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-4.19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099749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신촌동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-5.12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57369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박달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-4.87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06478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평촌동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-5.76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02136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박달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13.52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853082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-5.76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12121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-4.65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2577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42B0A60-C2FA-E569-631D-D36327CF60F2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776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54BBA-A151-C0B4-0F46-31E74BC4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7F735-7B56-744B-774F-24752BDA750B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FECBD-6B26-9260-4D7B-B5B970B7F036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공원관리 예산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단위면적당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09CDD5-8997-0AF4-BB7D-02C21E400615}"/>
              </a:ext>
            </a:extLst>
          </p:cNvPr>
          <p:cNvSpPr/>
          <p:nvPr/>
        </p:nvSpPr>
        <p:spPr>
          <a:xfrm>
            <a:off x="6743700" y="1377735"/>
            <a:ext cx="4890836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CE31AA-B718-4E7D-9000-FBE09361E48C}"/>
              </a:ext>
            </a:extLst>
          </p:cNvPr>
          <p:cNvGrpSpPr/>
          <p:nvPr/>
        </p:nvGrpSpPr>
        <p:grpSpPr>
          <a:xfrm>
            <a:off x="495499" y="862127"/>
            <a:ext cx="6301541" cy="1481810"/>
            <a:chOff x="495499" y="862127"/>
            <a:chExt cx="6301541" cy="1481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85C450-44BF-E0AB-F913-9E86B0295471}"/>
                </a:ext>
              </a:extLst>
            </p:cNvPr>
            <p:cNvSpPr txBox="1"/>
            <p:nvPr/>
          </p:nvSpPr>
          <p:spPr>
            <a:xfrm>
              <a:off x="554228" y="1225682"/>
              <a:ext cx="6242812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dirty="0"/>
                <a:t>지자체별 공원의 질적가치 제고에 어느정도 관심과 정책적 우선순위를</a:t>
              </a:r>
              <a:br>
                <a:rPr lang="en-US" altLang="ko-KR" dirty="0"/>
              </a:br>
              <a:r>
                <a:rPr lang="ko-KR" altLang="en-US" dirty="0"/>
                <a:t>두는 가를 평가</a:t>
              </a:r>
              <a:endParaRPr lang="en-US" altLang="ko-KR" dirty="0"/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공원 관리에 사용된 예산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(5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년간 평균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단위 면적으로 환산하여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조성된 공원이 가지는 특성에 영향을 받는 한계가 있지만 지자체별 명확한 특성이 나타남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F781696-3FE0-4A3A-1966-522049EED86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1D3EE4-218C-1599-31A2-585EB9742EE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137BC77-5347-07E2-D580-5CF3488403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4FED679-1C19-01FD-9B36-729D4901DB5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C7730948-1F96-E669-D91E-A4147841DC0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4F75AFA4-13B6-4BA8-7FE8-6CCDE6511A5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C5620BDB-90AF-BDEE-F912-513A81E5C1B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ECDD6E-A46D-DA94-A1BE-C9F2FFF0CA6D}"/>
              </a:ext>
            </a:extLst>
          </p:cNvPr>
          <p:cNvGrpSpPr/>
          <p:nvPr/>
        </p:nvGrpSpPr>
        <p:grpSpPr>
          <a:xfrm>
            <a:off x="495499" y="2353440"/>
            <a:ext cx="5166290" cy="2671443"/>
            <a:chOff x="495499" y="2541288"/>
            <a:chExt cx="5166290" cy="26714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BF0289-27E0-84DA-4B5A-7993A5CBB6D7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45E535C-F5F7-9B9E-1D06-C5BCF5F962BB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AB2E30-A127-FC06-B6FF-110A11C2A1A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128678E-CAC9-179B-EF58-EBB5A301EFE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FC7B8C37-636C-3A47-61D7-F9004B9D419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A15D8FB6-EB98-AFEC-C562-9DB31FCF186A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89E0C19D-5605-3628-B490-A88EF10EBC5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BD65F8A9-90D4-249B-35C9-65D81260977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B21A9D6-62A3-4EFA-7DD7-51063F2E8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880320"/>
              </p:ext>
            </p:extLst>
          </p:nvPr>
        </p:nvGraphicFramePr>
        <p:xfrm>
          <a:off x="687084" y="5077338"/>
          <a:ext cx="5561316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163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367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67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예산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각 시군의 예산서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 </a:t>
                      </a:r>
                    </a:p>
                    <a:p>
                      <a:pPr algn="ctr"/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예산서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9C2CB62-1FCF-D8F2-76D0-ED4AEDEB1BB0}"/>
              </a:ext>
            </a:extLst>
          </p:cNvPr>
          <p:cNvSpPr txBox="1"/>
          <p:nvPr/>
        </p:nvSpPr>
        <p:spPr>
          <a:xfrm>
            <a:off x="687084" y="2852582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25E4DF-3F80-854F-BCD3-A18DEE615C9C}"/>
                  </a:ext>
                </a:extLst>
              </p:cNvPr>
              <p:cNvSpPr txBox="1"/>
              <p:nvPr/>
            </p:nvSpPr>
            <p:spPr>
              <a:xfrm>
                <a:off x="682642" y="4027286"/>
                <a:ext cx="1963453" cy="219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행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정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동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관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리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예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산</m:t>
                      </m:r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25E4DF-3F80-854F-BCD3-A18DEE615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42" y="4027286"/>
                <a:ext cx="1963453" cy="219484"/>
              </a:xfrm>
              <a:prstGeom prst="rect">
                <a:avLst/>
              </a:prstGeom>
              <a:blipFill>
                <a:blip r:embed="rId2"/>
                <a:stretch>
                  <a:fillRect t="-1388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43F8557-BCFC-8ED7-4A92-78D75BBF6153}"/>
                  </a:ext>
                </a:extLst>
              </p:cNvPr>
              <p:cNvSpPr txBox="1"/>
              <p:nvPr/>
            </p:nvSpPr>
            <p:spPr>
              <a:xfrm>
                <a:off x="2711887" y="3280297"/>
                <a:ext cx="2575899" cy="4703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근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5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년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균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관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리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예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산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43F8557-BCFC-8ED7-4A92-78D75BBF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87" y="3280297"/>
                <a:ext cx="2575899" cy="470322"/>
              </a:xfrm>
              <a:prstGeom prst="rect">
                <a:avLst/>
              </a:prstGeom>
              <a:blipFill>
                <a:blip r:embed="rId3"/>
                <a:stretch>
                  <a:fillRect r="-14218" b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C674E0-DB4A-4DB9-3C7F-E10CE60279C0}"/>
                  </a:ext>
                </a:extLst>
              </p:cNvPr>
              <p:cNvSpPr txBox="1"/>
              <p:nvPr/>
            </p:nvSpPr>
            <p:spPr>
              <a:xfrm>
                <a:off x="598880" y="3251043"/>
                <a:ext cx="2276643" cy="531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시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군</m:t>
                      </m:r>
                      <m:r>
                        <a:rPr kumimoji="0" lang="en-US" altLang="ko-KR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1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m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 당 </m:t>
                      </m:r>
                    </m:oMath>
                  </m:oMathPara>
                </a14:m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관리 예산</m:t>
                      </m:r>
                    </m:oMath>
                  </m:oMathPara>
                </a14:m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C674E0-DB4A-4DB9-3C7F-E10CE6027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" y="3251043"/>
                <a:ext cx="2276643" cy="531299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D97600-3180-17C1-9974-879A5F4F945B}"/>
                  </a:ext>
                </a:extLst>
              </p:cNvPr>
              <p:cNvSpPr txBox="1"/>
              <p:nvPr/>
            </p:nvSpPr>
            <p:spPr>
              <a:xfrm>
                <a:off x="927750" y="4221901"/>
                <a:ext cx="5079984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원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면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적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m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ko-KR" alt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당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ko-KR" alt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관리 예산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X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행정동 내 공원 면적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D97600-3180-17C1-9974-879A5F4F9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50" y="4221901"/>
                <a:ext cx="5079984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DCCE0F40-9522-B142-AF9F-B2CE5610552F}"/>
              </a:ext>
            </a:extLst>
          </p:cNvPr>
          <p:cNvGrpSpPr/>
          <p:nvPr/>
        </p:nvGrpSpPr>
        <p:grpSpPr>
          <a:xfrm>
            <a:off x="6634495" y="1527425"/>
            <a:ext cx="5162587" cy="4777946"/>
            <a:chOff x="6634495" y="1580191"/>
            <a:chExt cx="5162587" cy="477794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08BA94-EB29-B9E3-71E7-39224EFF6214}"/>
                </a:ext>
              </a:extLst>
            </p:cNvPr>
            <p:cNvSpPr txBox="1"/>
            <p:nvPr/>
          </p:nvSpPr>
          <p:spPr>
            <a:xfrm>
              <a:off x="6634495" y="5834917"/>
              <a:ext cx="51625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400" b="0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accent1"/>
                  </a:solidFill>
                  <a:effectLst/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31</a:t>
              </a: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시군의 </a:t>
              </a: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5</a:t>
              </a: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 간 결산보고서를 바탕으로</a:t>
              </a:r>
              <a:endPara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공원관리에 사용된 예산만을 합산 후 평균 </a:t>
              </a: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조성예산 제외</a:t>
              </a: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275529-E03B-2051-BCF5-BEC1D76E4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110" t="14633" r="14428" b="1158"/>
            <a:stretch/>
          </p:blipFill>
          <p:spPr>
            <a:xfrm>
              <a:off x="7257715" y="1580191"/>
              <a:ext cx="3916146" cy="2692094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34B7F05-C68A-B4F3-A648-EF445003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1838" y="4348311"/>
              <a:ext cx="4447900" cy="1277589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09D0D5-E1A7-32F9-2A66-4339E2DF3C26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929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7D473-00B3-90B0-A107-103891724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47CB6-B90D-FA06-25EC-A92307E33F88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05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6DA7C-B12B-DDD4-E0E1-BC430A9D33EB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조성녹지 면적 비율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356863-47E4-51DB-E1EE-A3E705F51855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71989C-D548-449A-55A6-A6FEA7D93215}"/>
              </a:ext>
            </a:extLst>
          </p:cNvPr>
          <p:cNvGrpSpPr/>
          <p:nvPr/>
        </p:nvGrpSpPr>
        <p:grpSpPr>
          <a:xfrm>
            <a:off x="495499" y="862127"/>
            <a:ext cx="5877253" cy="1430514"/>
            <a:chOff x="495499" y="862127"/>
            <a:chExt cx="5877253" cy="14305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5FB8B2-560B-8376-F057-F6A47A849384}"/>
                </a:ext>
              </a:extLst>
            </p:cNvPr>
            <p:cNvSpPr txBox="1"/>
            <p:nvPr/>
          </p:nvSpPr>
          <p:spPr>
            <a:xfrm>
              <a:off x="554228" y="1225682"/>
              <a:ext cx="5818524" cy="1066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dirty="0"/>
                <a:t>도시공원의 보완적 역할이 가능한 조성녹지의 면적을 반영하여 </a:t>
              </a:r>
              <a:r>
                <a:rPr lang="ko-KR" altLang="en-US" dirty="0" err="1"/>
                <a:t>그린인프라</a:t>
              </a:r>
              <a:r>
                <a:rPr lang="ko-KR" altLang="en-US" dirty="0"/>
                <a:t> 수준 평가</a:t>
              </a:r>
              <a:endParaRPr lang="en-US" altLang="ko-KR" dirty="0"/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조성녹지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도시생태현황지도 조성녹지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유형을 활용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아파트 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경관녹지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완충녹지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연결녹지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반영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endPara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3D5416-0FE5-DE08-B692-D12FC01826DB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F0F43A-E1D6-3A09-9731-F826BB96B51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12EDA85-AB83-41DB-C025-8EDAFD8A65F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2544723-DA11-0243-6C26-0F0D5B2CC2F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86A8DD8F-1C99-564A-5835-833A04D1E2C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B08196CB-1DBC-AD77-B5C3-1B1FEC87C0A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A870C2C5-BAA0-4881-9CE1-7E057C548669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E330B5-26F5-E8EF-9AA4-518CDE293880}"/>
              </a:ext>
            </a:extLst>
          </p:cNvPr>
          <p:cNvGrpSpPr/>
          <p:nvPr/>
        </p:nvGrpSpPr>
        <p:grpSpPr>
          <a:xfrm>
            <a:off x="495499" y="2324952"/>
            <a:ext cx="5166290" cy="2901601"/>
            <a:chOff x="495499" y="2541288"/>
            <a:chExt cx="5166290" cy="29016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68035A-A9E6-CD16-7BBD-97A54ECEB1E3}"/>
                </a:ext>
              </a:extLst>
            </p:cNvPr>
            <p:cNvSpPr txBox="1"/>
            <p:nvPr/>
          </p:nvSpPr>
          <p:spPr>
            <a:xfrm>
              <a:off x="554229" y="5104335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52C2754-2104-3F3E-93E9-63ED92A7FE49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361D72-95E4-F0F6-19CE-2FCF4C8962B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C2410B-133F-3E3B-8BFE-6F036A8456F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72554F14-5F6B-0111-35F2-0E3AD0D5ABA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9AC6EB73-8EEF-211C-E708-67F7EF07408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598F6969-A384-4C6A-7849-ED07707F71D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4CC5905C-0C99-CD72-0464-F22F6FEFEF2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D19647ED-9CEA-E73B-0992-D6C5A3F8D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696741"/>
              </p:ext>
            </p:extLst>
          </p:nvPr>
        </p:nvGraphicFramePr>
        <p:xfrm>
          <a:off x="687084" y="5304033"/>
          <a:ext cx="5561316" cy="8984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조성녹지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도시생태현황지도 </a:t>
                      </a:r>
                      <a:endParaRPr lang="en-US" altLang="ko-KR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5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년주기로 갱신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59B22B5B-B986-6297-8BD7-CFDC617FE740}"/>
              </a:ext>
            </a:extLst>
          </p:cNvPr>
          <p:cNvSpPr txBox="1"/>
          <p:nvPr/>
        </p:nvSpPr>
        <p:spPr>
          <a:xfrm>
            <a:off x="687084" y="2824094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4530CDF-B215-E70C-1DFF-1147DF6A57B4}"/>
                  </a:ext>
                </a:extLst>
              </p:cNvPr>
              <p:cNvSpPr txBox="1"/>
              <p:nvPr/>
            </p:nvSpPr>
            <p:spPr>
              <a:xfrm>
                <a:off x="3174196" y="3355447"/>
                <a:ext cx="2575899" cy="4703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녹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지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4530CDF-B215-E70C-1DFF-1147DF6A5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96" y="3355447"/>
                <a:ext cx="2575899" cy="470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2C8BB8-D6E8-E975-B9DB-97677F0ACAE6}"/>
                  </a:ext>
                </a:extLst>
              </p:cNvPr>
              <p:cNvSpPr txBox="1"/>
              <p:nvPr/>
            </p:nvSpPr>
            <p:spPr>
              <a:xfrm>
                <a:off x="785649" y="3431513"/>
                <a:ext cx="2575899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조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성녹지 면적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2C8BB8-D6E8-E975-B9DB-97677F0A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3431513"/>
                <a:ext cx="2575899" cy="31181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1CBA59-95A7-F17F-F3E6-D6D6EC2481F0}"/>
                  </a:ext>
                </a:extLst>
              </p:cNvPr>
              <p:cNvSpPr txBox="1"/>
              <p:nvPr/>
            </p:nvSpPr>
            <p:spPr>
              <a:xfrm>
                <a:off x="3174196" y="4001639"/>
                <a:ext cx="2575899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녹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지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1CBA59-95A7-F17F-F3E6-D6D6EC24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96" y="4001639"/>
                <a:ext cx="2575899" cy="461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E1E0E1F-4693-F409-4656-6E4BF6B003AA}"/>
                  </a:ext>
                </a:extLst>
              </p:cNvPr>
              <p:cNvSpPr txBox="1"/>
              <p:nvPr/>
            </p:nvSpPr>
            <p:spPr>
              <a:xfrm>
                <a:off x="785649" y="4077705"/>
                <a:ext cx="2575899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행정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동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조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성녹지 면적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E1E0E1F-4693-F409-4656-6E4BF6B0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4077705"/>
                <a:ext cx="2575899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그림 74">
            <a:extLst>
              <a:ext uri="{FF2B5EF4-FFF2-40B4-BE49-F238E27FC236}">
                <a16:creationId xmlns:a16="http://schemas.microsoft.com/office/drawing/2014/main" id="{EBBF0D74-5853-A6DD-51E9-43632C620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427" y="1694057"/>
            <a:ext cx="4809333" cy="33169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93D98402-F891-DA14-AFE6-C06CF1C836AE}"/>
              </a:ext>
            </a:extLst>
          </p:cNvPr>
          <p:cNvSpPr/>
          <p:nvPr/>
        </p:nvSpPr>
        <p:spPr>
          <a:xfrm>
            <a:off x="9548224" y="5104867"/>
            <a:ext cx="1911884" cy="2512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8842D5B-8197-6CFE-07FB-CE84FF634257}"/>
              </a:ext>
            </a:extLst>
          </p:cNvPr>
          <p:cNvSpPr/>
          <p:nvPr/>
        </p:nvSpPr>
        <p:spPr>
          <a:xfrm>
            <a:off x="9690563" y="5191423"/>
            <a:ext cx="212141" cy="70794"/>
          </a:xfrm>
          <a:prstGeom prst="rect">
            <a:avLst/>
          </a:prstGeom>
          <a:solidFill>
            <a:srgbClr val="C6E2B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AD3DA5C-B5B1-EC8A-24B9-A5F077C8643B}"/>
              </a:ext>
            </a:extLst>
          </p:cNvPr>
          <p:cNvSpPr txBox="1"/>
          <p:nvPr/>
        </p:nvSpPr>
        <p:spPr>
          <a:xfrm>
            <a:off x="10045043" y="5104867"/>
            <a:ext cx="16357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도생도 기반 조성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녹지경계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D6362E-FEAC-1237-1E42-DDA0578952B4}"/>
              </a:ext>
            </a:extLst>
          </p:cNvPr>
          <p:cNvSpPr txBox="1"/>
          <p:nvPr/>
        </p:nvSpPr>
        <p:spPr>
          <a:xfrm>
            <a:off x="6554552" y="5665814"/>
            <a:ext cx="51625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조성녹지 면적 비율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81D48B-8B9B-0043-29C9-B918FD98D0D5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264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7554-0B38-66F0-33C5-EEE361A9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6FDDF4-2C87-849A-32FF-0A229963F6CC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06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BA52A-DF42-CA7D-11AB-355F4362F67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방문객 비율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265BC2-F77E-C831-6448-980084170D37}"/>
              </a:ext>
            </a:extLst>
          </p:cNvPr>
          <p:cNvSpPr/>
          <p:nvPr/>
        </p:nvSpPr>
        <p:spPr>
          <a:xfrm>
            <a:off x="6550659" y="1070811"/>
            <a:ext cx="5173579" cy="53842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BF3A094-5D0E-EFF4-8C93-A8A0CB69C7AC}"/>
              </a:ext>
            </a:extLst>
          </p:cNvPr>
          <p:cNvGrpSpPr/>
          <p:nvPr/>
        </p:nvGrpSpPr>
        <p:grpSpPr>
          <a:xfrm>
            <a:off x="495499" y="862127"/>
            <a:ext cx="6210101" cy="968849"/>
            <a:chOff x="495499" y="862127"/>
            <a:chExt cx="6210101" cy="9688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86AEEF-6BBD-96ED-67B7-4599A15C3734}"/>
                </a:ext>
              </a:extLst>
            </p:cNvPr>
            <p:cNvSpPr txBox="1"/>
            <p:nvPr/>
          </p:nvSpPr>
          <p:spPr>
            <a:xfrm>
              <a:off x="554228" y="1225682"/>
              <a:ext cx="6151372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dirty="0"/>
                <a:t>해당공원이 지역내에서 얼마나 활발하게 활용되는 가를 판단</a:t>
              </a:r>
              <a:endParaRPr lang="en-US" altLang="ko-KR" dirty="0"/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유동인구에 기반한 방문객 평가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개별공원의 공원의 활용성에 대한 세부적인 평가 가능 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E4A0F33-5D0F-E558-6A84-CEDE50AE9964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0FFB5B-5F29-4C48-2425-4E2151A6E9B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76AEAF7C-BD03-6F86-85DA-11E5289D218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73D56C87-8EC0-0F39-14E1-F62FB6ECC04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7" name="사각형: 둥근 모서리 66">
                    <a:extLst>
                      <a:ext uri="{FF2B5EF4-FFF2-40B4-BE49-F238E27FC236}">
                        <a16:creationId xmlns:a16="http://schemas.microsoft.com/office/drawing/2014/main" id="{7F71A40B-9705-A11A-14AD-A0DAAD00DA0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8" name="사각형: 둥근 모서리 67">
                    <a:extLst>
                      <a:ext uri="{FF2B5EF4-FFF2-40B4-BE49-F238E27FC236}">
                        <a16:creationId xmlns:a16="http://schemas.microsoft.com/office/drawing/2014/main" id="{8580E062-DEF1-A5B1-A400-54674464CFF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6" name="화살표: 갈매기형 수장 65">
                  <a:extLst>
                    <a:ext uri="{FF2B5EF4-FFF2-40B4-BE49-F238E27FC236}">
                      <a16:creationId xmlns:a16="http://schemas.microsoft.com/office/drawing/2014/main" id="{614E4D31-BF25-0BFD-3265-F336ABB566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C780B19-B257-AA62-A83F-16DA6F979517}"/>
              </a:ext>
            </a:extLst>
          </p:cNvPr>
          <p:cNvGrpSpPr/>
          <p:nvPr/>
        </p:nvGrpSpPr>
        <p:grpSpPr>
          <a:xfrm>
            <a:off x="495499" y="2245965"/>
            <a:ext cx="5166290" cy="2671443"/>
            <a:chOff x="495499" y="2541288"/>
            <a:chExt cx="5166290" cy="267144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F371C7-17B4-9E75-7DEC-8C00EB86CBF8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275CB4A-13DA-AC80-A368-24F9953C838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E3FFC1B-8F44-EEF2-BACC-A92D942D078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B04004F8-8484-673A-B3AC-BAD1D14AA4C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CB6F49C3-DBF1-344D-DAC9-99CB885ED29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76" name="사각형: 둥근 모서리 75">
                    <a:extLst>
                      <a:ext uri="{FF2B5EF4-FFF2-40B4-BE49-F238E27FC236}">
                        <a16:creationId xmlns:a16="http://schemas.microsoft.com/office/drawing/2014/main" id="{D823F7FA-F385-87A1-F411-388E1CB7A01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77" name="사각형: 둥근 모서리 76">
                    <a:extLst>
                      <a:ext uri="{FF2B5EF4-FFF2-40B4-BE49-F238E27FC236}">
                        <a16:creationId xmlns:a16="http://schemas.microsoft.com/office/drawing/2014/main" id="{2DD1BB27-4892-9439-D07A-08539DE3BB7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5" name="화살표: 갈매기형 수장 74">
                  <a:extLst>
                    <a:ext uri="{FF2B5EF4-FFF2-40B4-BE49-F238E27FC236}">
                      <a16:creationId xmlns:a16="http://schemas.microsoft.com/office/drawing/2014/main" id="{95D2E409-F166-A614-DBA3-3920BE25515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265E24FC-B2E4-C284-4B46-CF2CC8F30E27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43211"/>
          <a:ext cx="5561316" cy="1416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유동인구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유동인구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2324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263FE23F-CD19-EC0E-8925-0EC481624C5B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821AA1D-99F8-3A7D-D29D-BE9D37393597}"/>
                  </a:ext>
                </a:extLst>
              </p:cNvPr>
              <p:cNvSpPr txBox="1"/>
              <p:nvPr/>
            </p:nvSpPr>
            <p:spPr>
              <a:xfrm>
                <a:off x="2918356" y="3197025"/>
                <a:ext cx="2575899" cy="4721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유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생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활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821AA1D-99F8-3A7D-D29D-BE9D3739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356" y="3197025"/>
                <a:ext cx="2575899" cy="472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7C6D4EE-7C6F-AC4F-C512-5668F62FE347}"/>
                  </a:ext>
                </a:extLst>
              </p:cNvPr>
              <p:cNvSpPr txBox="1"/>
              <p:nvPr/>
            </p:nvSpPr>
            <p:spPr>
              <a:xfrm>
                <a:off x="785650" y="3273091"/>
                <a:ext cx="2043246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원방문자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7C6D4EE-7C6F-AC4F-C512-5668F62FE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50" y="3273091"/>
                <a:ext cx="2043246" cy="31181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E6AA2A5-B54C-F116-C0B1-3F862D1A2537}"/>
                  </a:ext>
                </a:extLst>
              </p:cNvPr>
              <p:cNvSpPr txBox="1"/>
              <p:nvPr/>
            </p:nvSpPr>
            <p:spPr>
              <a:xfrm>
                <a:off x="2918356" y="3843217"/>
                <a:ext cx="2575899" cy="463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면적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유동인구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생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활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E6AA2A5-B54C-F116-C0B1-3F862D1A2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356" y="3843217"/>
                <a:ext cx="2575899" cy="463653"/>
              </a:xfrm>
              <a:prstGeom prst="rect">
                <a:avLst/>
              </a:prstGeom>
              <a:blipFill>
                <a:blip r:embed="rId4"/>
                <a:stretch>
                  <a:fillRect r="-9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616C96E-FFD9-ACCE-E0CA-F71B480216F9}"/>
                  </a:ext>
                </a:extLst>
              </p:cNvPr>
              <p:cNvSpPr txBox="1"/>
              <p:nvPr/>
            </p:nvSpPr>
            <p:spPr>
              <a:xfrm>
                <a:off x="785649" y="3919283"/>
                <a:ext cx="2369495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행정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동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원방문자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616C96E-FFD9-ACCE-E0CA-F71B48021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3919283"/>
                <a:ext cx="2369495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직사각형 85">
            <a:extLst>
              <a:ext uri="{FF2B5EF4-FFF2-40B4-BE49-F238E27FC236}">
                <a16:creationId xmlns:a16="http://schemas.microsoft.com/office/drawing/2014/main" id="{BEBECFBA-3BDE-BCA7-E012-FB98BDBE535E}"/>
              </a:ext>
            </a:extLst>
          </p:cNvPr>
          <p:cNvSpPr/>
          <p:nvPr/>
        </p:nvSpPr>
        <p:spPr>
          <a:xfrm>
            <a:off x="9225547" y="5180529"/>
            <a:ext cx="2296284" cy="37863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03A07E-E367-D987-5FE7-C6111967ED6B}"/>
              </a:ext>
            </a:extLst>
          </p:cNvPr>
          <p:cNvSpPr/>
          <p:nvPr/>
        </p:nvSpPr>
        <p:spPr>
          <a:xfrm>
            <a:off x="9511273" y="5428765"/>
            <a:ext cx="207640" cy="60712"/>
          </a:xfrm>
          <a:prstGeom prst="rect">
            <a:avLst/>
          </a:prstGeom>
          <a:solidFill>
            <a:srgbClr val="D3FFB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EB9DEA19-876B-9AF8-0DAA-8709F868D637}"/>
              </a:ext>
            </a:extLst>
          </p:cNvPr>
          <p:cNvSpPr/>
          <p:nvPr/>
        </p:nvSpPr>
        <p:spPr>
          <a:xfrm>
            <a:off x="9584760" y="5266974"/>
            <a:ext cx="52389" cy="46299"/>
          </a:xfrm>
          <a:prstGeom prst="ellipse">
            <a:avLst/>
          </a:prstGeom>
          <a:solidFill>
            <a:srgbClr val="004DA8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CFA3DEC-3C5D-73AE-7419-BCE8C471DB81}"/>
              </a:ext>
            </a:extLst>
          </p:cNvPr>
          <p:cNvSpPr txBox="1"/>
          <p:nvPr/>
        </p:nvSpPr>
        <p:spPr>
          <a:xfrm>
            <a:off x="9732372" y="5342209"/>
            <a:ext cx="1789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공원경계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E459D75-B57F-6D7D-AF24-1F14E3735FE9}"/>
              </a:ext>
            </a:extLst>
          </p:cNvPr>
          <p:cNvSpPr txBox="1"/>
          <p:nvPr/>
        </p:nvSpPr>
        <p:spPr>
          <a:xfrm>
            <a:off x="9732372" y="5186586"/>
            <a:ext cx="1789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방문 인구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유동인구 기반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4BFED0B3-886E-4A9B-F5D1-BA3F8548C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26" y="1782185"/>
            <a:ext cx="4791296" cy="324319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7EF4599-65E6-8CA7-D33E-D382D250778A}"/>
              </a:ext>
            </a:extLst>
          </p:cNvPr>
          <p:cNvSpPr txBox="1"/>
          <p:nvPr/>
        </p:nvSpPr>
        <p:spPr>
          <a:xfrm>
            <a:off x="6644254" y="5942639"/>
            <a:ext cx="51625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 방문객 비율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AA3104-168A-6414-C3AE-C75A9077FBB5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1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617CB020-8D8A-6086-3085-6A487B3A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04" y="3208019"/>
            <a:ext cx="8296992" cy="3588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027383"/>
            <a:chOff x="495499" y="862127"/>
            <a:chExt cx="10821684" cy="10273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284216"/>
              <a:ext cx="10762955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열쾌적성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평가는 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31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시군을 대상으로 도시 </a:t>
              </a:r>
              <a:r>
                <a:rPr kumimoji="1" lang="ko-KR" altLang="en-US" sz="1600" b="0" i="0" u="none" strike="noStrike" kern="0" cap="none" spc="-6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열환경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1" lang="ko-KR" altLang="en-US" sz="1600" b="0" i="0" u="none" strike="noStrike" kern="0" cap="none" spc="-6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열쾌적성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을 정량적으로 평가하기 위한 시뮬레이션을 수행함</a:t>
              </a:r>
              <a:endPara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 구조와 지형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식생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건물 분포 등 공간적 요소가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열쾌적성에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미치는 영향을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밝히고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기후변화 적응을 위한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열환경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취약지역을 진단함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</a:t>
            </a: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열쾌적성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평가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D7534-BC73-8D02-D0D2-17EFD90D6FFD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556C31-7DA3-A992-7C83-AB419573BB09}"/>
              </a:ext>
            </a:extLst>
          </p:cNvPr>
          <p:cNvGrpSpPr/>
          <p:nvPr/>
        </p:nvGrpSpPr>
        <p:grpSpPr>
          <a:xfrm>
            <a:off x="495499" y="2062037"/>
            <a:ext cx="10821684" cy="1060304"/>
            <a:chOff x="495499" y="2541288"/>
            <a:chExt cx="10821684" cy="10603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5C14E-7C63-520E-E6CA-5BC0BB8C5445}"/>
                </a:ext>
              </a:extLst>
            </p:cNvPr>
            <p:cNvSpPr txBox="1"/>
            <p:nvPr/>
          </p:nvSpPr>
          <p:spPr>
            <a:xfrm>
              <a:off x="554229" y="2996298"/>
              <a:ext cx="10762954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UMEP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의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태양복사모델을 활용하여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UTCI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등의 열환경지수를 산출함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항공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LiDAR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DEM·DSM·SVF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등의 공간정보를 구축하고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도시생태현황지도 및 기상 실측자료를 융합하여 시뮬레이션 분석함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F2A9F4-36EA-CCA8-6A39-5B5956CF9B4C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4202D-F463-323D-A11B-20B30DC0814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6B177F0-7482-3538-2BFA-BA6BCC1DD62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309AD9-CC62-2B79-2E5B-9A15D7CD6C5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2EE3F15-DE8D-0A98-816E-D89B9009362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A048B0CC-E3C9-388E-9EF8-F803971BCA2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0" name="화살표: 갈매기형 수장 9">
                  <a:extLst>
                    <a:ext uri="{FF2B5EF4-FFF2-40B4-BE49-F238E27FC236}">
                      <a16:creationId xmlns:a16="http://schemas.microsoft.com/office/drawing/2014/main" id="{97218599-C1E2-6DEB-62FE-5D2637EA0E9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9932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72F9-9836-AAB1-4CB7-3731FF8C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6E7A1-FEFC-5619-E5B6-D9CA5E488E9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07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0B83F-8D55-7400-7516-A4C378542923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서비스 소외인구 비율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AE048A-1D9D-20EF-7513-11911ED997AE}"/>
              </a:ext>
            </a:extLst>
          </p:cNvPr>
          <p:cNvSpPr/>
          <p:nvPr/>
        </p:nvSpPr>
        <p:spPr>
          <a:xfrm>
            <a:off x="6460957" y="1070811"/>
            <a:ext cx="5173579" cy="54331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A3D75E-22F1-A0C0-2D36-FDB547C19EDD}"/>
              </a:ext>
            </a:extLst>
          </p:cNvPr>
          <p:cNvGrpSpPr/>
          <p:nvPr/>
        </p:nvGrpSpPr>
        <p:grpSpPr>
          <a:xfrm>
            <a:off x="495499" y="862127"/>
            <a:ext cx="5965458" cy="1697253"/>
            <a:chOff x="495499" y="862127"/>
            <a:chExt cx="5965458" cy="1697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F5B6E5-999F-4039-A814-7F0C92F513A4}"/>
                </a:ext>
              </a:extLst>
            </p:cNvPr>
            <p:cNvSpPr txBox="1"/>
            <p:nvPr/>
          </p:nvSpPr>
          <p:spPr>
            <a:xfrm>
              <a:off x="554228" y="1225682"/>
              <a:ext cx="5906729" cy="1333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  <a:lvl2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 sz="14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defRPr>
              </a:lvl2pPr>
            </a:lstStyle>
            <a:p>
              <a:r>
                <a:rPr lang="ko-KR" altLang="en-US" dirty="0"/>
                <a:t>소외인구</a:t>
              </a:r>
              <a:r>
                <a:rPr lang="en-US" altLang="ko-KR" dirty="0"/>
                <a:t>: </a:t>
              </a:r>
              <a:r>
                <a:rPr lang="ko-KR" altLang="en-US" dirty="0"/>
                <a:t>공원유형별로 </a:t>
              </a:r>
              <a:r>
                <a:rPr lang="ko-KR" altLang="en-US" dirty="0" err="1"/>
                <a:t>도보권</a:t>
              </a:r>
              <a:r>
                <a:rPr lang="ko-KR" altLang="en-US" dirty="0"/>
                <a:t> 내에 거주하지 못하여 공원서비스를 받지 못하는 인구 </a:t>
              </a:r>
              <a:endParaRPr lang="en-US" altLang="ko-KR" dirty="0"/>
            </a:p>
            <a:p>
              <a:pPr lvl="1">
                <a:defRPr/>
              </a:pPr>
              <a:r>
                <a:rPr lang="ko-KR" altLang="en-US" dirty="0" err="1"/>
                <a:t>도보권</a:t>
              </a:r>
              <a:r>
                <a:rPr lang="ko-KR" altLang="en-US" dirty="0"/>
                <a:t> 기준</a:t>
              </a:r>
              <a:r>
                <a:rPr lang="en-US" altLang="ko-KR" dirty="0"/>
                <a:t>: </a:t>
              </a:r>
              <a:r>
                <a:rPr lang="ko-KR" altLang="en-US" dirty="0"/>
                <a:t>어린이공원</a:t>
              </a:r>
              <a:r>
                <a:rPr lang="en-US" altLang="ko-KR" dirty="0"/>
                <a:t> </a:t>
              </a:r>
              <a:r>
                <a:rPr lang="ko-KR" altLang="en-US" dirty="0"/>
                <a:t>및 </a:t>
              </a:r>
              <a:r>
                <a:rPr lang="ko-KR" altLang="en-US" dirty="0" err="1"/>
                <a:t>소공원</a:t>
              </a:r>
              <a:r>
                <a:rPr lang="ko-KR" altLang="en-US" dirty="0"/>
                <a:t> </a:t>
              </a:r>
              <a:r>
                <a:rPr lang="en-US" altLang="ko-KR" dirty="0"/>
                <a:t>200m, </a:t>
              </a:r>
              <a:r>
                <a:rPr lang="ko-KR" altLang="en-US" dirty="0"/>
                <a:t>근린공원 및 주제공원 </a:t>
              </a:r>
              <a:r>
                <a:rPr lang="en-US" altLang="ko-KR" dirty="0"/>
                <a:t>400m </a:t>
              </a:r>
              <a:r>
                <a:rPr lang="ko-KR" altLang="en-US" dirty="0"/>
                <a:t>이내</a:t>
              </a:r>
            </a:p>
            <a:p>
              <a:pPr lvl="1">
                <a:defRPr/>
              </a:pPr>
              <a:r>
                <a:rPr lang="ko-KR" altLang="en-US" dirty="0"/>
                <a:t>공원 접근성이 낮은 지역을 식별하여</a:t>
              </a:r>
              <a:r>
                <a:rPr lang="en-US" altLang="ko-KR" dirty="0"/>
                <a:t>, </a:t>
              </a:r>
              <a:r>
                <a:rPr lang="ko-KR" altLang="en-US" dirty="0"/>
                <a:t>공원 서비스 사각지대를 해소하고 균형 잡힌 공원 배치를 위한 정책적 근거 제공 지표</a:t>
              </a:r>
              <a:endParaRPr lang="en-US" altLang="ko-KR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F3DBD5-25E5-C3C7-EE0A-1058123086DC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DF1B8A-6C66-8A6D-CD37-F8E6A046F9A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41396C-4391-2E29-7DE5-0EEFCAE911E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99686080-F2F9-E7C4-978C-78870253B86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4B0A59EE-A26D-227A-A129-953134D12F8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7383780E-D61F-D4B0-7611-FAFDDAEB091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5217D97A-307C-B803-EB04-2CCB27016D2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00705F-7A2F-58ED-0C22-023474C82325}"/>
              </a:ext>
            </a:extLst>
          </p:cNvPr>
          <p:cNvGrpSpPr/>
          <p:nvPr/>
        </p:nvGrpSpPr>
        <p:grpSpPr>
          <a:xfrm>
            <a:off x="495499" y="2731003"/>
            <a:ext cx="5166290" cy="2243985"/>
            <a:chOff x="495499" y="2541288"/>
            <a:chExt cx="5166290" cy="2243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E5EBB4-FD9E-E649-AF37-FE94C85BAEB2}"/>
                </a:ext>
              </a:extLst>
            </p:cNvPr>
            <p:cNvSpPr txBox="1"/>
            <p:nvPr/>
          </p:nvSpPr>
          <p:spPr>
            <a:xfrm>
              <a:off x="554229" y="4446719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84AB6A4-28A7-CF13-9ED1-F3410B61B8A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65919F2-BADF-748E-53CD-E2AFA40AC18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52A64F2-7506-E327-3CAD-545C5F1BD5E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873B8952-EA60-A677-D018-9A8D363EC12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E026E59D-08A3-756C-16E7-21F36DF3301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D7B24039-AD61-FBF6-C47B-CDD5B470B18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1EC3E172-977F-F577-220F-3D9CC361E41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416C1E3-B469-9392-1710-EBC32BA12F26}"/>
              </a:ext>
            </a:extLst>
          </p:cNvPr>
          <p:cNvSpPr txBox="1"/>
          <p:nvPr/>
        </p:nvSpPr>
        <p:spPr>
          <a:xfrm>
            <a:off x="687084" y="3137722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F13D31-8B07-1C6B-3200-6EC3743EA97E}"/>
                  </a:ext>
                </a:extLst>
              </p:cNvPr>
              <p:cNvSpPr txBox="1"/>
              <p:nvPr/>
            </p:nvSpPr>
            <p:spPr>
              <a:xfrm>
                <a:off x="1261278" y="3492776"/>
                <a:ext cx="3855274" cy="444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ko-KR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P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소외인구 비율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ko-KR" alt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소외인구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총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F13D31-8B07-1C6B-3200-6EC3743EA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78" y="3492776"/>
                <a:ext cx="3855274" cy="444161"/>
              </a:xfrm>
              <a:prstGeom prst="rect">
                <a:avLst/>
              </a:prstGeom>
              <a:blipFill>
                <a:blip r:embed="rId2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F613770-10FB-B42F-B870-A908F52CB168}"/>
              </a:ext>
            </a:extLst>
          </p:cNvPr>
          <p:cNvSpPr txBox="1"/>
          <p:nvPr/>
        </p:nvSpPr>
        <p:spPr>
          <a:xfrm>
            <a:off x="1861594" y="4069723"/>
            <a:ext cx="38001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소외인구 비율: 공원 서비스 소외인구 비율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소외인구: 공원 보행로 네트워크 버퍼에 속하지 않는 인구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총인구: 시군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또는 행정동 전체 인구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7740E29D-E780-4C9B-6567-219ECF4CF84A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70590"/>
          <a:ext cx="5561316" cy="1416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2324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 자료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93CF77B8-33BE-B8F5-EC4D-9E8F0EB7C312}"/>
              </a:ext>
            </a:extLst>
          </p:cNvPr>
          <p:cNvSpPr txBox="1"/>
          <p:nvPr/>
        </p:nvSpPr>
        <p:spPr>
          <a:xfrm>
            <a:off x="7630992" y="6158634"/>
            <a:ext cx="29401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공원서비스 소외인구 비율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B48FB93-6F54-98D7-1233-CEDD9940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13" y="1469169"/>
            <a:ext cx="2520847" cy="161851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AC07B229-55FF-9394-6A2E-F657BB86A06F}"/>
              </a:ext>
            </a:extLst>
          </p:cNvPr>
          <p:cNvGrpSpPr/>
          <p:nvPr/>
        </p:nvGrpSpPr>
        <p:grpSpPr>
          <a:xfrm>
            <a:off x="9432826" y="2532064"/>
            <a:ext cx="2074182" cy="555616"/>
            <a:chOff x="6377585" y="5275027"/>
            <a:chExt cx="2074182" cy="74444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F3132FE-A35D-D927-4398-1A38468E0BC5}"/>
                </a:ext>
              </a:extLst>
            </p:cNvPr>
            <p:cNvSpPr/>
            <p:nvPr/>
          </p:nvSpPr>
          <p:spPr>
            <a:xfrm>
              <a:off x="6377585" y="5292819"/>
              <a:ext cx="1871320" cy="7266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65EF1A7-0FFB-DB13-7EB5-8905B4B07AD1}"/>
                </a:ext>
              </a:extLst>
            </p:cNvPr>
            <p:cNvSpPr/>
            <p:nvPr/>
          </p:nvSpPr>
          <p:spPr>
            <a:xfrm>
              <a:off x="6441209" y="5734526"/>
              <a:ext cx="207640" cy="81346"/>
            </a:xfrm>
            <a:prstGeom prst="rect">
              <a:avLst/>
            </a:prstGeom>
            <a:solidFill>
              <a:srgbClr val="9EA15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179DE5E-DE99-C104-3838-31AB99D94A8B}"/>
                </a:ext>
              </a:extLst>
            </p:cNvPr>
            <p:cNvSpPr/>
            <p:nvPr/>
          </p:nvSpPr>
          <p:spPr>
            <a:xfrm>
              <a:off x="6441209" y="5868624"/>
              <a:ext cx="207640" cy="81346"/>
            </a:xfrm>
            <a:prstGeom prst="rect">
              <a:avLst/>
            </a:prstGeom>
            <a:solidFill>
              <a:srgbClr val="CABC7D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4988007-B836-BA31-79ED-963455601821}"/>
                </a:ext>
              </a:extLst>
            </p:cNvPr>
            <p:cNvSpPr txBox="1"/>
            <p:nvPr/>
          </p:nvSpPr>
          <p:spPr>
            <a:xfrm>
              <a:off x="6662308" y="5669360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보행로 네트워크 버퍼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4F22A-6BDD-F429-3122-703A75F30EAF}"/>
                </a:ext>
              </a:extLst>
            </p:cNvPr>
            <p:cNvSpPr txBox="1"/>
            <p:nvPr/>
          </p:nvSpPr>
          <p:spPr>
            <a:xfrm>
              <a:off x="6652884" y="5804032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유클리드 버퍼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722F09A-B403-1527-85C8-C9355BC43B96}"/>
                </a:ext>
              </a:extLst>
            </p:cNvPr>
            <p:cNvSpPr/>
            <p:nvPr/>
          </p:nvSpPr>
          <p:spPr>
            <a:xfrm>
              <a:off x="6501123" y="5613802"/>
              <a:ext cx="72008" cy="690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29D5CC5-1FD1-91F0-6551-58FDD0D024EB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12" y="5517474"/>
              <a:ext cx="195830" cy="0"/>
            </a:xfrm>
            <a:prstGeom prst="line">
              <a:avLst/>
            </a:prstGeom>
            <a:ln>
              <a:solidFill>
                <a:srgbClr val="0073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70BABD5-68C6-2AFA-31F9-67E361BFB548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12" y="5377639"/>
              <a:ext cx="1958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A8D001-AAFD-4D58-2C4A-DED37B4D8FD1}"/>
                </a:ext>
              </a:extLst>
            </p:cNvPr>
            <p:cNvSpPr txBox="1"/>
            <p:nvPr/>
          </p:nvSpPr>
          <p:spPr>
            <a:xfrm>
              <a:off x="6662308" y="5393298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공원경계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63ABE1A-D7B3-760B-BB77-A13AC4F55FF5}"/>
                </a:ext>
              </a:extLst>
            </p:cNvPr>
            <p:cNvSpPr txBox="1"/>
            <p:nvPr/>
          </p:nvSpPr>
          <p:spPr>
            <a:xfrm>
              <a:off x="6662308" y="5526507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공원중심점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2AA018D-3003-0B88-DE70-3D6EFEA5148E}"/>
                </a:ext>
              </a:extLst>
            </p:cNvPr>
            <p:cNvSpPr txBox="1"/>
            <p:nvPr/>
          </p:nvSpPr>
          <p:spPr>
            <a:xfrm>
              <a:off x="6662308" y="5275027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보행로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6D42313-D1F1-E6D7-5338-6FF4FFA1DCF4}"/>
              </a:ext>
            </a:extLst>
          </p:cNvPr>
          <p:cNvSpPr txBox="1"/>
          <p:nvPr/>
        </p:nvSpPr>
        <p:spPr>
          <a:xfrm>
            <a:off x="9356307" y="1478983"/>
            <a:ext cx="2278229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보행로 네트워크를 구축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일정시간내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공원에 걸어서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도착 가능한 인구 분석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소공원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어린이공원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(200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초당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1m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이동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근린공원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주제공원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(400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초당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1m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이동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육교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지하도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횡단보도 이용 시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40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 추가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B31B9-81C5-EA38-A343-FC0C656FEBD5}"/>
              </a:ext>
            </a:extLst>
          </p:cNvPr>
          <p:cNvSpPr txBox="1"/>
          <p:nvPr/>
        </p:nvSpPr>
        <p:spPr>
          <a:xfrm>
            <a:off x="7464602" y="3384322"/>
            <a:ext cx="31548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보행로 네트워크 분석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DD26BE1A-49B2-0F6D-0730-751AD943D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352" y="3844760"/>
            <a:ext cx="2397309" cy="20993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40EA5E-2511-3C47-AC31-8989CCC93842}"/>
              </a:ext>
            </a:extLst>
          </p:cNvPr>
          <p:cNvSpPr/>
          <p:nvPr/>
        </p:nvSpPr>
        <p:spPr>
          <a:xfrm>
            <a:off x="9419367" y="5384027"/>
            <a:ext cx="1871320" cy="5423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DAC449-D9E6-7952-704E-D6281865F6A5}"/>
              </a:ext>
            </a:extLst>
          </p:cNvPr>
          <p:cNvSpPr/>
          <p:nvPr/>
        </p:nvSpPr>
        <p:spPr>
          <a:xfrm>
            <a:off x="9482991" y="5632263"/>
            <a:ext cx="207640" cy="60712"/>
          </a:xfrm>
          <a:prstGeom prst="rect">
            <a:avLst/>
          </a:prstGeom>
          <a:solidFill>
            <a:srgbClr val="4CE6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F93EF51-97E0-DE78-8810-FA8D763A891F}"/>
              </a:ext>
            </a:extLst>
          </p:cNvPr>
          <p:cNvSpPr/>
          <p:nvPr/>
        </p:nvSpPr>
        <p:spPr>
          <a:xfrm>
            <a:off x="9482991" y="5792278"/>
            <a:ext cx="207640" cy="60712"/>
          </a:xfrm>
          <a:prstGeom prst="rect">
            <a:avLst/>
          </a:prstGeom>
          <a:solidFill>
            <a:srgbClr val="FFBEE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5C1A18D-EE5E-6362-668E-EF07B0089A7F}"/>
              </a:ext>
            </a:extLst>
          </p:cNvPr>
          <p:cNvSpPr/>
          <p:nvPr/>
        </p:nvSpPr>
        <p:spPr>
          <a:xfrm>
            <a:off x="9556478" y="5470472"/>
            <a:ext cx="52389" cy="46299"/>
          </a:xfrm>
          <a:prstGeom prst="ellipse">
            <a:avLst/>
          </a:prstGeom>
          <a:solidFill>
            <a:srgbClr val="AA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C6EF937-3241-C04F-029A-8F43552AA08E}"/>
              </a:ext>
            </a:extLst>
          </p:cNvPr>
          <p:cNvSpPr txBox="1"/>
          <p:nvPr/>
        </p:nvSpPr>
        <p:spPr>
          <a:xfrm>
            <a:off x="9704090" y="5545707"/>
            <a:ext cx="1789459" cy="16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공원경계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7AA5468-634F-11DC-DC4C-1D3BA7720ABD}"/>
              </a:ext>
            </a:extLst>
          </p:cNvPr>
          <p:cNvSpPr txBox="1"/>
          <p:nvPr/>
        </p:nvSpPr>
        <p:spPr>
          <a:xfrm>
            <a:off x="9704090" y="5706503"/>
            <a:ext cx="1789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보행로 네트워크 버퍼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5427B62-EB6D-82C7-48FC-EB5352C1D7E7}"/>
              </a:ext>
            </a:extLst>
          </p:cNvPr>
          <p:cNvSpPr txBox="1"/>
          <p:nvPr/>
        </p:nvSpPr>
        <p:spPr>
          <a:xfrm>
            <a:off x="9704090" y="5390084"/>
            <a:ext cx="1789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공원서비스 소외인구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생활인구 기반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D801B5-6738-757F-5342-E348842776E2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365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F64AB-BEAE-5DD8-A81B-8BC7BD70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AE1C14-7ECB-B013-C1FA-3885F64A59C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08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E9242-FCBD-A192-4445-41542735FB0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조성 다양성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광장형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/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녹지형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30EE39-BAD5-49BD-F118-9229FD4D738B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B84988-82CF-033A-1E7E-A2755E303034}"/>
              </a:ext>
            </a:extLst>
          </p:cNvPr>
          <p:cNvGrpSpPr/>
          <p:nvPr/>
        </p:nvGrpSpPr>
        <p:grpSpPr>
          <a:xfrm>
            <a:off x="495499" y="862127"/>
            <a:ext cx="6210101" cy="1245848"/>
            <a:chOff x="495499" y="862127"/>
            <a:chExt cx="6210101" cy="12458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12B482-9A1E-8EC7-AE16-239158697DE0}"/>
                </a:ext>
              </a:extLst>
            </p:cNvPr>
            <p:cNvSpPr txBox="1"/>
            <p:nvPr/>
          </p:nvSpPr>
          <p:spPr>
            <a:xfrm>
              <a:off x="554228" y="1225682"/>
              <a:ext cx="6151372" cy="882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  <a:lvl2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 sz="14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defRPr>
              </a:lvl2pPr>
            </a:lstStyle>
            <a:p>
              <a:r>
                <a:rPr lang="ko-KR" altLang="en-US" dirty="0"/>
                <a:t>공원을 구성하는 시설과 녹지의 면적을 기준으로 공원을 분류하고 해당 지역의 공원이 구조적으로 다양한 서비스를 제공하는 가를 평가함</a:t>
              </a:r>
              <a:endParaRPr lang="en-US" altLang="ko-KR" dirty="0"/>
            </a:p>
            <a:p>
              <a:r>
                <a:rPr lang="ko-KR" altLang="en-US" dirty="0"/>
                <a:t>법적 구분이 아닌 공원 구조적 특성이 주는 서비스의 다양성 평가 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0A6D35-94DF-4EA5-EEB5-1C2017ED40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7DBF75-D905-0596-C83C-B5547A148AA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6DEB748-70E3-4ADE-5586-E599F369E8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1B661FD-EEA8-AC5D-E14F-314C0046CF6E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7667B971-FCC0-BA28-3916-8B633DA23F2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122AF434-811B-1A05-D9A4-1916F0EE38A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1E8EA71F-AF59-D4A5-4668-9AEED1D05A3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EBE658B-9645-1DE9-CC4C-E62FA24B35AF}"/>
              </a:ext>
            </a:extLst>
          </p:cNvPr>
          <p:cNvGrpSpPr/>
          <p:nvPr/>
        </p:nvGrpSpPr>
        <p:grpSpPr>
          <a:xfrm>
            <a:off x="495499" y="2245965"/>
            <a:ext cx="5166290" cy="2671443"/>
            <a:chOff x="495499" y="2541288"/>
            <a:chExt cx="5166290" cy="26714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00D626-6567-8395-9D16-837FADD13782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5CB693-CAAB-A947-426C-0C1B16218AA7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84DFA6-1D99-75FF-7E19-BD9F2EC939D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2B9DCCC8-71C7-A9CD-DFDE-76EA791B117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68324D20-181C-498A-BA89-E82C2AB3C3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EAE9709B-F6D4-6F6A-C635-00686A35BCF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B6AADBD6-88DC-6525-6F37-0769DD2DEC3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BBA9A640-0001-E240-17FF-C8719E510CB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A0C5C72-7078-5A39-BA8A-DD39DEF50106}"/>
              </a:ext>
            </a:extLst>
          </p:cNvPr>
          <p:cNvGraphicFramePr>
            <a:graphicFrameLocks noGrp="1"/>
          </p:cNvGraphicFramePr>
          <p:nvPr/>
        </p:nvGraphicFramePr>
        <p:xfrm>
          <a:off x="666255" y="5049939"/>
          <a:ext cx="5561316" cy="109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9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3966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근린공원 내 포장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도시생태현황지도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5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년주기로 갱신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966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근린공원 내 녹지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E8D072-1A8D-D6D3-E736-4C73E817DABE}"/>
                  </a:ext>
                </a:extLst>
              </p:cNvPr>
              <p:cNvSpPr txBox="1"/>
              <p:nvPr/>
            </p:nvSpPr>
            <p:spPr>
              <a:xfrm>
                <a:off x="1305527" y="2957334"/>
                <a:ext cx="4011558" cy="351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𝑛𝑜𝑟𝑚</m:t>
                        </m:r>
                      </m:sup>
                    </m:sSubSup>
                    <m:r>
                      <a:rPr kumimoji="0" lang="en-US" altLang="ko-KR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ko-KR" sz="11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(1−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𝑝𝑙𝑎𝑧𝑎</m:t>
                                    </m:r>
                                  </m:sup>
                                </m:sSubSup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𝑔𝑟𝑒𝑒𝑛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+∈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𝑚𝑖𝑛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𝑚𝑎𝑥</m:t>
                        </m:r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den>
                    </m:f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where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𝑝𝑙𝑎𝑧𝑎</m:t>
                        </m:r>
                      </m:sup>
                    </m:sSubSup>
                    <m:r>
                      <a:rPr kumimoji="0" lang="en-US" altLang="ko-KR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f>
                      <m:fPr>
                        <m:ctrlPr>
                          <a:rPr kumimoji="0" lang="en-US" altLang="ko-KR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𝑝𝑙𝑎𝑧𝑎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endPara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E8D072-1A8D-D6D3-E736-4C73E817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527" y="2957334"/>
                <a:ext cx="4011558" cy="351315"/>
              </a:xfrm>
              <a:prstGeom prst="rect">
                <a:avLst/>
              </a:prstGeom>
              <a:blipFill>
                <a:blip r:embed="rId2"/>
                <a:stretch>
                  <a:fillRect t="-70690" b="-724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2CB8392-B224-F9B4-AEDC-6C2CF7321D53}"/>
                  </a:ext>
                </a:extLst>
              </p:cNvPr>
              <p:cNvSpPr txBox="1"/>
              <p:nvPr/>
            </p:nvSpPr>
            <p:spPr>
              <a:xfrm>
                <a:off x="1175817" y="3710767"/>
                <a:ext cx="4427667" cy="246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𝑛𝑜𝑟𝑚</m:t>
                        </m:r>
                      </m:sup>
                    </m:sSubSup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시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Bauhaus 93" panose="04030905020B02020C02" pitchFamily="82" charset="0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∙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군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 또는 행정동 </a:t>
                </a:r>
                <a:r>
                  <a:rPr kumimoji="1" lang="en-US" altLang="ko-KR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i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의 다양성 점수에 대해 대해 로그화 된 값을 정규화 한 값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2CB8392-B224-F9B4-AEDC-6C2CF732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17" y="3710767"/>
                <a:ext cx="4427667" cy="246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E3A305D-E64D-D4EA-6EDC-828FD8F098BA}"/>
              </a:ext>
            </a:extLst>
          </p:cNvPr>
          <p:cNvSpPr txBox="1"/>
          <p:nvPr/>
        </p:nvSpPr>
        <p:spPr>
          <a:xfrm>
            <a:off x="1178123" y="3957566"/>
            <a:ext cx="4917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Plaza (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광장형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):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내 전체 근린공원 및 주제공원의 포장비율 중앙값 이상인 포장비율을 가진 공원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44B1A6-6E30-B967-A004-DCE03F7D8205}"/>
              </a:ext>
            </a:extLst>
          </p:cNvPr>
          <p:cNvSpPr txBox="1"/>
          <p:nvPr/>
        </p:nvSpPr>
        <p:spPr>
          <a:xfrm>
            <a:off x="1178123" y="4170407"/>
            <a:ext cx="4917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Green (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녹지형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):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내 전체 근린공원 및 주제공원의 녹지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비율 중앙값 이상인 녹지비율을 가진 공원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B51915F-233C-D91B-9823-39D6BDA0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68" y="3654846"/>
            <a:ext cx="974500" cy="123857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EDBDC7D5-AC4D-4B92-C58E-05006D771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68" y="3654845"/>
            <a:ext cx="928510" cy="123856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C3428CA-A193-4EB7-0374-5D2F9E524C03}"/>
              </a:ext>
            </a:extLst>
          </p:cNvPr>
          <p:cNvSpPr/>
          <p:nvPr/>
        </p:nvSpPr>
        <p:spPr bwMode="auto">
          <a:xfrm>
            <a:off x="7166422" y="2140659"/>
            <a:ext cx="1607588" cy="26980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D87DA4-925E-D4AB-664E-0C5BFEF76F2A}"/>
              </a:ext>
            </a:extLst>
          </p:cNvPr>
          <p:cNvSpPr txBox="1"/>
          <p:nvPr/>
        </p:nvSpPr>
        <p:spPr>
          <a:xfrm>
            <a:off x="7164305" y="2107578"/>
            <a:ext cx="1608345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광장형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5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F9ED5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110E36B-A943-56E3-68B0-8C685ED14EBF}"/>
              </a:ext>
            </a:extLst>
          </p:cNvPr>
          <p:cNvSpPr/>
          <p:nvPr/>
        </p:nvSpPr>
        <p:spPr bwMode="auto">
          <a:xfrm>
            <a:off x="9542512" y="2140659"/>
            <a:ext cx="1607588" cy="26980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239A69-A461-8409-F101-AE05B0A97325}"/>
              </a:ext>
            </a:extLst>
          </p:cNvPr>
          <p:cNvSpPr txBox="1"/>
          <p:nvPr/>
        </p:nvSpPr>
        <p:spPr>
          <a:xfrm>
            <a:off x="9540395" y="2107578"/>
            <a:ext cx="1608345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녹지형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5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F9ED5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72" name="Picture 3" descr="경기도와 중국 광둥성의 우호협약에 따라 경기 수원시 효원공원에 들어선 전통 중국식 정원 &amp;#39;월화원&amp;#39; 전경 [사진 수원시포토뱅크]">
            <a:extLst>
              <a:ext uri="{FF2B5EF4-FFF2-40B4-BE49-F238E27FC236}">
                <a16:creationId xmlns:a16="http://schemas.microsoft.com/office/drawing/2014/main" id="{D68696AD-1535-F183-E76C-C49DA9C03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16103" r="43874"/>
          <a:stretch/>
        </p:blipFill>
        <p:spPr bwMode="auto">
          <a:xfrm>
            <a:off x="9370068" y="2517722"/>
            <a:ext cx="974500" cy="102333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5" descr="경기도와 중국 광둥성의 우호협약에 따라 수원시 효원공원에 마련된 중국식 전통공원 월화원. 최모란 기자">
            <a:extLst>
              <a:ext uri="{FF2B5EF4-FFF2-40B4-BE49-F238E27FC236}">
                <a16:creationId xmlns:a16="http://schemas.microsoft.com/office/drawing/2014/main" id="{CB3DDEBB-6E53-8F8D-A1B1-C566E7A24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1" r="3613" b="13391"/>
          <a:stretch/>
        </p:blipFill>
        <p:spPr bwMode="auto">
          <a:xfrm>
            <a:off x="10344426" y="2517722"/>
            <a:ext cx="928510" cy="102333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312398-7874-71B8-F0D0-A9A7181F7A17}"/>
              </a:ext>
            </a:extLst>
          </p:cNvPr>
          <p:cNvSpPr/>
          <p:nvPr/>
        </p:nvSpPr>
        <p:spPr>
          <a:xfrm>
            <a:off x="9800184" y="5103272"/>
            <a:ext cx="1472752" cy="38417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370240-EEF7-00F2-2FAD-972DDABABC01}"/>
              </a:ext>
            </a:extLst>
          </p:cNvPr>
          <p:cNvSpPr/>
          <p:nvPr/>
        </p:nvSpPr>
        <p:spPr>
          <a:xfrm>
            <a:off x="9958878" y="5356488"/>
            <a:ext cx="207640" cy="60712"/>
          </a:xfrm>
          <a:prstGeom prst="rect">
            <a:avLst/>
          </a:prstGeom>
          <a:solidFill>
            <a:srgbClr val="4AEA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EBC0DD-B5BA-0EC0-3BF5-BD8303258236}"/>
              </a:ext>
            </a:extLst>
          </p:cNvPr>
          <p:cNvSpPr txBox="1"/>
          <p:nvPr/>
        </p:nvSpPr>
        <p:spPr>
          <a:xfrm>
            <a:off x="10179977" y="5244804"/>
            <a:ext cx="1472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내 녹지경계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35FA8F-E964-673A-7756-B48E3384F9EE}"/>
              </a:ext>
            </a:extLst>
          </p:cNvPr>
          <p:cNvSpPr txBox="1"/>
          <p:nvPr/>
        </p:nvSpPr>
        <p:spPr>
          <a:xfrm>
            <a:off x="10179977" y="5076837"/>
            <a:ext cx="1472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내 포장경계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2F8AF92-D0B2-0D86-E979-9156898B800C}"/>
              </a:ext>
            </a:extLst>
          </p:cNvPr>
          <p:cNvSpPr/>
          <p:nvPr/>
        </p:nvSpPr>
        <p:spPr>
          <a:xfrm>
            <a:off x="9958878" y="5179331"/>
            <a:ext cx="207640" cy="60712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3038950-09BA-7BDC-E382-373BFAA71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975" y="3669628"/>
            <a:ext cx="1100983" cy="12477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DBE307-433C-920E-9F27-DC067AE4DF7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978" t="5717" r="11216" b="5717"/>
          <a:stretch>
            <a:fillRect/>
          </a:stretch>
        </p:blipFill>
        <p:spPr>
          <a:xfrm>
            <a:off x="6855774" y="3669629"/>
            <a:ext cx="1104008" cy="12477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5A60D37-0E70-870C-3512-EE1A42C7A08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9222" r="10041"/>
          <a:stretch>
            <a:fillRect/>
          </a:stretch>
        </p:blipFill>
        <p:spPr>
          <a:xfrm>
            <a:off x="7984585" y="2516238"/>
            <a:ext cx="1094374" cy="1023335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97E6DDAE-3536-CD63-C7B5-45C61BD96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5299" r="17807" b="18632"/>
          <a:stretch>
            <a:fillRect/>
          </a:stretch>
        </p:blipFill>
        <p:spPr>
          <a:xfrm>
            <a:off x="6893452" y="2516239"/>
            <a:ext cx="1084523" cy="10233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801AFC7-2B86-8CB0-731B-50B54FFA6BBB}"/>
              </a:ext>
            </a:extLst>
          </p:cNvPr>
          <p:cNvSpPr txBox="1"/>
          <p:nvPr/>
        </p:nvSpPr>
        <p:spPr>
          <a:xfrm>
            <a:off x="7630992" y="5787189"/>
            <a:ext cx="29401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 조성 다양성  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광장형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녹지형 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141C7C-F498-1693-02FB-FAC9BBAA92D9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569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5481-0935-505F-8A10-47D7A5F6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831EFF-1F84-B9FE-993B-A2B0D8E2953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09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E305-9AD7-DC0C-2F9E-B9899565F29F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유형 다양성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어린이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주제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근린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C3BF34-C94A-931A-CF4C-A1923F72C21C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47E1C-9F3E-A939-D0AD-1F188616B9C7}"/>
              </a:ext>
            </a:extLst>
          </p:cNvPr>
          <p:cNvGrpSpPr/>
          <p:nvPr/>
        </p:nvGrpSpPr>
        <p:grpSpPr>
          <a:xfrm>
            <a:off x="495499" y="862127"/>
            <a:ext cx="5965457" cy="1481810"/>
            <a:chOff x="495499" y="862127"/>
            <a:chExt cx="5965457" cy="1481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09B81-2AE9-E68B-49B8-FC48200E09FC}"/>
                </a:ext>
              </a:extLst>
            </p:cNvPr>
            <p:cNvSpPr txBox="1"/>
            <p:nvPr/>
          </p:nvSpPr>
          <p:spPr>
            <a:xfrm>
              <a:off x="554227" y="1225682"/>
              <a:ext cx="5906729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  <a:lvl2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 sz="14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defRPr>
              </a:lvl2pPr>
            </a:lstStyle>
            <a:p>
              <a:r>
                <a:rPr lang="ko-KR" altLang="en-US" dirty="0"/>
                <a:t>공원의 유형</a:t>
              </a:r>
              <a:r>
                <a:rPr lang="en-US" altLang="ko-KR" dirty="0"/>
                <a:t>(</a:t>
              </a:r>
              <a:r>
                <a:rPr lang="ko-KR" altLang="en-US" dirty="0" err="1"/>
                <a:t>소공원</a:t>
              </a:r>
              <a:r>
                <a:rPr lang="en-US" altLang="ko-KR" dirty="0"/>
                <a:t>/</a:t>
              </a:r>
              <a:r>
                <a:rPr lang="ko-KR" altLang="en-US" dirty="0"/>
                <a:t>어린이공원</a:t>
              </a:r>
              <a:r>
                <a:rPr lang="en-US" altLang="ko-KR" dirty="0"/>
                <a:t>, </a:t>
              </a:r>
              <a:r>
                <a:rPr lang="ko-KR" altLang="en-US" dirty="0"/>
                <a:t>근린공원 </a:t>
              </a:r>
              <a:r>
                <a:rPr lang="en-US" altLang="ko-KR" dirty="0"/>
                <a:t>,</a:t>
              </a:r>
              <a:r>
                <a:rPr lang="ko-KR" altLang="en-US" dirty="0"/>
                <a:t>주제공원</a:t>
              </a:r>
              <a:r>
                <a:rPr lang="en-US" altLang="ko-KR" dirty="0"/>
                <a:t>)</a:t>
              </a:r>
              <a:r>
                <a:rPr lang="ko-KR" altLang="en-US" dirty="0"/>
                <a:t>이 서로 다른 공원서비스를 제공한다는 관점에서 평가</a:t>
              </a:r>
              <a:endParaRPr lang="en-US" altLang="ko-KR" dirty="0"/>
            </a:p>
            <a:p>
              <a:pPr marR="0" lvl="1">
                <a:lnSpc>
                  <a:spcPct val="100000"/>
                </a:lnSpc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dirty="0"/>
                <a:t>다양한 공원서비스가 제공되어야 한다는 측면에서 분석함</a:t>
              </a:r>
              <a:endParaRPr lang="en-US" altLang="ko-KR" dirty="0"/>
            </a:p>
            <a:p>
              <a:pPr lvl="1">
                <a:defRPr/>
              </a:pPr>
              <a:r>
                <a:rPr lang="ko-KR" altLang="en-US" dirty="0"/>
                <a:t>공원 유형별 서비스 면적내 생활인구를 활용하여 분석함 </a:t>
              </a:r>
              <a:endParaRPr lang="en-US" altLang="ko-KR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891496-EBC6-4C4B-970D-9829E6392D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AFF053-B20E-20AA-5552-C8AD815D765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262405E-BF9F-4D9C-2FCC-F51C66052AD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17617475-4F84-C435-9D65-162174306DAF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352147B4-928C-DC4C-7D95-D53941D2861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8918C977-947E-8150-B955-BF929A7E07B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C5B84815-2B9E-FCDD-0498-548DC620AC3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2E2D64C-025B-AA28-F858-12DE72AA01BC}"/>
              </a:ext>
            </a:extLst>
          </p:cNvPr>
          <p:cNvGrpSpPr/>
          <p:nvPr/>
        </p:nvGrpSpPr>
        <p:grpSpPr>
          <a:xfrm>
            <a:off x="495499" y="2494606"/>
            <a:ext cx="5166290" cy="2525641"/>
            <a:chOff x="495499" y="2541288"/>
            <a:chExt cx="5166290" cy="252564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6FDC0A-109C-C32C-DC3D-CCF0002B5F75}"/>
                </a:ext>
              </a:extLst>
            </p:cNvPr>
            <p:cNvSpPr txBox="1"/>
            <p:nvPr/>
          </p:nvSpPr>
          <p:spPr>
            <a:xfrm>
              <a:off x="554229" y="4728375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8CE6FD-A168-9F6E-2F36-DFA9F88DEB69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E97EDA-CCEC-ED78-A1AC-A21266EE038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BA38C-166B-21F5-A025-9161E069427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F228EAF0-A9CC-6AD2-1173-A75F1670325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2B35077F-7952-9D6B-82AA-98534BD2BFD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9125788F-ADB4-6B78-FB60-EFB2F708989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E80F9C3C-41B6-FA9B-7271-C53909C488D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2D59368-B732-6D00-38DB-518EF05ED01A}"/>
              </a:ext>
            </a:extLst>
          </p:cNvPr>
          <p:cNvSpPr txBox="1"/>
          <p:nvPr/>
        </p:nvSpPr>
        <p:spPr>
          <a:xfrm>
            <a:off x="687084" y="2921026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4E0A80-881B-A8C3-D7F3-C217A2E9443C}"/>
                  </a:ext>
                </a:extLst>
              </p:cNvPr>
              <p:cNvSpPr txBox="1"/>
              <p:nvPr/>
            </p:nvSpPr>
            <p:spPr>
              <a:xfrm>
                <a:off x="817003" y="3929351"/>
                <a:ext cx="3046871" cy="653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ko-KR" alt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교집합</m:t>
                        </m:r>
                      </m:sub>
                    </m:sSub>
                  </m:oMath>
                </a14:m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공원들의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400m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버퍼 교집합 내 인구 비율</a:t>
                </a:r>
                <a:endParaRPr kumimoji="1" lang="en-US" altLang="ko-KR" sz="10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𝑁</m:t>
                        </m:r>
                      </m:e>
                      <m:sub>
                        <m:nary>
                          <m:naryPr>
                            <m:chr m:val="⋂"/>
                            <m:limLoc m:val="subSup"/>
                            <m:ctrlPr>
                              <a:rPr kumimoji="0" lang="en-US" altLang="ko-KR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kumimoji="0" lang="en-US" altLang="ko-KR" sz="1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sub>
                    </m:sSub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공원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400m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버퍼 교집합 내 인구 수</a:t>
                </a:r>
                <a:endParaRPr kumimoji="1" lang="en-US" altLang="ko-KR" sz="10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ko-KR" alt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총인구</m:t>
                        </m:r>
                      </m:sub>
                    </m:sSub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행정동 또는 연구 대상 지역의 총 인구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4E0A80-881B-A8C3-D7F3-C217A2E94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03" y="3929351"/>
                <a:ext cx="3046871" cy="653962"/>
              </a:xfrm>
              <a:prstGeom prst="rect">
                <a:avLst/>
              </a:prstGeom>
              <a:blipFill>
                <a:blip r:embed="rId2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9E3FEB-63B6-C430-5465-0275451A1AA5}"/>
                  </a:ext>
                </a:extLst>
              </p:cNvPr>
              <p:cNvSpPr txBox="1"/>
              <p:nvPr/>
            </p:nvSpPr>
            <p:spPr>
              <a:xfrm>
                <a:off x="817003" y="3378104"/>
                <a:ext cx="2390568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교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집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합</m:t>
                          </m:r>
                        </m:sub>
                      </m:sSub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nary>
                                <m:naryPr>
                                  <m:chr m:val="⋂"/>
                                  <m:limLoc m:val="subSup"/>
                                  <m:ctrlP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ko-KR" alt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총</m:t>
                              </m:r>
                              <m:r>
                                <a:rPr kumimoji="0" lang="ko-KR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인</m:t>
                              </m:r>
                              <m:r>
                                <a:rPr kumimoji="0" lang="ko-KR" alt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구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9E3FEB-63B6-C430-5465-0275451A1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03" y="3378104"/>
                <a:ext cx="2390568" cy="536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8732CE1-85FE-DB2C-4EB8-E6411E8BFD5E}"/>
              </a:ext>
            </a:extLst>
          </p:cNvPr>
          <p:cNvGraphicFramePr>
            <a:graphicFrameLocks noGrp="1"/>
          </p:cNvGraphicFramePr>
          <p:nvPr/>
        </p:nvGraphicFramePr>
        <p:xfrm>
          <a:off x="3967926" y="3472944"/>
          <a:ext cx="1829352" cy="964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784">
                  <a:extLst>
                    <a:ext uri="{9D8B030D-6E8A-4147-A177-3AD203B41FA5}">
                      <a16:colId xmlns:a16="http://schemas.microsoft.com/office/drawing/2014/main" val="1655791726"/>
                    </a:ext>
                  </a:extLst>
                </a:gridCol>
                <a:gridCol w="609784">
                  <a:extLst>
                    <a:ext uri="{9D8B030D-6E8A-4147-A177-3AD203B41FA5}">
                      <a16:colId xmlns:a16="http://schemas.microsoft.com/office/drawing/2014/main" val="94727354"/>
                    </a:ext>
                  </a:extLst>
                </a:gridCol>
                <a:gridCol w="609784">
                  <a:extLst>
                    <a:ext uri="{9D8B030D-6E8A-4147-A177-3AD203B41FA5}">
                      <a16:colId xmlns:a16="http://schemas.microsoft.com/office/drawing/2014/main" val="1260888478"/>
                    </a:ext>
                  </a:extLst>
                </a:gridCol>
              </a:tblGrid>
              <a:tr h="47827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공원서비스  다양성 인구비율</a:t>
                      </a:r>
                      <a:r>
                        <a:rPr lang="en-US" altLang="ko-KR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전체 면적 기반의 가중치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591963"/>
                  </a:ext>
                </a:extLst>
              </a:tr>
              <a:tr h="26570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80000"/>
                        </a:lnSpc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709322"/>
                  </a:ext>
                </a:extLst>
              </a:tr>
              <a:tr h="220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13.84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146.61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4,414.64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73560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728EC954-107F-6C72-146D-EB06D0A26F58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61781"/>
          <a:ext cx="5408916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2764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1988668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087484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33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455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97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 </a:t>
                      </a:r>
                      <a:endParaRPr lang="en-US" altLang="ko-KR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E80528C9-B2D6-C1CE-433D-C4F52A1EE995}"/>
              </a:ext>
            </a:extLst>
          </p:cNvPr>
          <p:cNvSpPr txBox="1"/>
          <p:nvPr/>
        </p:nvSpPr>
        <p:spPr>
          <a:xfrm>
            <a:off x="6722668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공원서비스 유형 다양성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291816A-32DF-C566-21AF-C87A497154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553" t="29088" r="18316" b="6535"/>
          <a:stretch/>
        </p:blipFill>
        <p:spPr>
          <a:xfrm>
            <a:off x="6596273" y="1327080"/>
            <a:ext cx="3805445" cy="42069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D88680FB-24E7-4A1F-4051-62B8E3CA5740}"/>
              </a:ext>
            </a:extLst>
          </p:cNvPr>
          <p:cNvGraphicFramePr>
            <a:graphicFrameLocks noGrp="1"/>
          </p:cNvGraphicFramePr>
          <p:nvPr/>
        </p:nvGraphicFramePr>
        <p:xfrm>
          <a:off x="9245060" y="4280578"/>
          <a:ext cx="2313315" cy="1253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676">
                  <a:extLst>
                    <a:ext uri="{9D8B030D-6E8A-4147-A177-3AD203B41FA5}">
                      <a16:colId xmlns:a16="http://schemas.microsoft.com/office/drawing/2014/main" val="3526178045"/>
                    </a:ext>
                  </a:extLst>
                </a:gridCol>
                <a:gridCol w="1288855">
                  <a:extLst>
                    <a:ext uri="{9D8B030D-6E8A-4147-A177-3AD203B41FA5}">
                      <a16:colId xmlns:a16="http://schemas.microsoft.com/office/drawing/2014/main" val="1038476386"/>
                    </a:ext>
                  </a:extLst>
                </a:gridCol>
                <a:gridCol w="605784">
                  <a:extLst>
                    <a:ext uri="{9D8B030D-6E8A-4147-A177-3AD203B41FA5}">
                      <a16:colId xmlns:a16="http://schemas.microsoft.com/office/drawing/2014/main" val="3590975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공원서비스 수혜인구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865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73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어린이공원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212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E6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 err="1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소공원</a:t>
                      </a: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87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8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근린공원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155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2F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en-US" altLang="ko-KR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en-US" altLang="ko-KR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 </a:t>
                      </a: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014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3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 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1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0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 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649619"/>
                  </a:ext>
                </a:extLst>
              </a:tr>
            </a:tbl>
          </a:graphicData>
        </a:graphic>
      </p:graphicFrame>
      <p:sp>
        <p:nvSpPr>
          <p:cNvPr id="68" name="타원 67">
            <a:extLst>
              <a:ext uri="{FF2B5EF4-FFF2-40B4-BE49-F238E27FC236}">
                <a16:creationId xmlns:a16="http://schemas.microsoft.com/office/drawing/2014/main" id="{958310DD-CA82-310A-5026-BC27ED624585}"/>
              </a:ext>
            </a:extLst>
          </p:cNvPr>
          <p:cNvSpPr/>
          <p:nvPr/>
        </p:nvSpPr>
        <p:spPr>
          <a:xfrm>
            <a:off x="9389426" y="4348011"/>
            <a:ext cx="52389" cy="46299"/>
          </a:xfrm>
          <a:prstGeom prst="ellipse">
            <a:avLst/>
          </a:prstGeom>
          <a:solidFill>
            <a:srgbClr val="0572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175E0-C83B-7077-C859-3A4736A6029B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96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BAE95-8AFE-BA35-DF71-8656665B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1C9F6C-C7AD-52CC-B2EA-18E449713A01}"/>
              </a:ext>
            </a:extLst>
          </p:cNvPr>
          <p:cNvSpPr txBox="1"/>
          <p:nvPr/>
        </p:nvSpPr>
        <p:spPr>
          <a:xfrm>
            <a:off x="3520618" y="2634915"/>
            <a:ext cx="5150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도입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</a:t>
            </a:r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392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F5F3002-1A15-FBE1-C39A-A2B3098ECFF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BD0EE1-3551-1687-7D0B-D6062759710E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이론적 </a:t>
            </a: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03B9885-36C2-9C5B-07CB-67489090EE16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226C748-B645-2F21-17AF-148491E95F40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태양광 발전을 위해 이론적으로 활용할 수 있는 태양 에너지를 산정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DFFC090-EB94-C936-99E4-770CD9EA3E8B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1F643F9-4807-2F46-5D80-A66A665CC893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04EF509-DFD5-E769-8B33-72587FA5825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2FD71E35-B55A-4F02-5BCC-29E689E1C92E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1" name="사각형: 둥근 모서리 10">
                    <a:extLst>
                      <a:ext uri="{FF2B5EF4-FFF2-40B4-BE49-F238E27FC236}">
                        <a16:creationId xmlns:a16="http://schemas.microsoft.com/office/drawing/2014/main" id="{83CE07A0-6015-C482-A53B-1C192F999B66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12" name="사각형: 둥근 모서리 11">
                    <a:extLst>
                      <a:ext uri="{FF2B5EF4-FFF2-40B4-BE49-F238E27FC236}">
                        <a16:creationId xmlns:a16="http://schemas.microsoft.com/office/drawing/2014/main" id="{66A570A2-52C9-B9EA-629D-3A5C3A91FA6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0" name="화살표: 갈매기형 수장 9">
                  <a:extLst>
                    <a:ext uri="{FF2B5EF4-FFF2-40B4-BE49-F238E27FC236}">
                      <a16:creationId xmlns:a16="http://schemas.microsoft.com/office/drawing/2014/main" id="{9B1C8833-F9CB-FFF9-C7A7-967A5E30C37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4FC027-A8AF-CDD0-E15B-63544EB54CFF}"/>
              </a:ext>
            </a:extLst>
          </p:cNvPr>
          <p:cNvGrpSpPr/>
          <p:nvPr/>
        </p:nvGrpSpPr>
        <p:grpSpPr>
          <a:xfrm>
            <a:off x="495499" y="2061985"/>
            <a:ext cx="5723082" cy="2293225"/>
            <a:chOff x="495499" y="2541288"/>
            <a:chExt cx="5723082" cy="229322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2A7378-6027-370E-49B1-F9487A516F63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7235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한국에너지기술연구원의 수평면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전일사량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(1,500m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격자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역거리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가중법을 적용하여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해상도로 변환하여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원데이터의 단위는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kWh/m2/day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이며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이를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MWh/m2/year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변환하여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이론적 잠재량의 정의상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이론적 잠재량은 수평면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전일사량과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같음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건물 경계 데이터 활용하여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옥상형과 지상형 태양광으로 나눔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F01F12AA-BDA7-5512-9EC2-606D36E4B783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16F4BAE-F8D5-99F6-7964-C231FCC8610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97BA63ED-65F8-DCF8-5924-50D5B04858D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8" name="그룹 17">
                  <a:extLst>
                    <a:ext uri="{FF2B5EF4-FFF2-40B4-BE49-F238E27FC236}">
                      <a16:creationId xmlns:a16="http://schemas.microsoft.com/office/drawing/2014/main" id="{2694B91F-5B89-39AD-10A4-619C66E04C9E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2164621E-0B89-99D1-9C1A-A9DB31C3CC06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7FB99EF0-9147-E4E2-A9E9-855F767862C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9" name="화살표: 갈매기형 수장 18">
                  <a:extLst>
                    <a:ext uri="{FF2B5EF4-FFF2-40B4-BE49-F238E27FC236}">
                      <a16:creationId xmlns:a16="http://schemas.microsoft.com/office/drawing/2014/main" id="{6907D77B-1D85-D6EA-E5F7-1AE8DC5F8B0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1116F2D-0D3A-BFE0-6891-C57C61A0838D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ggclimate@gri.re.kr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8AE2B1-B067-1935-E3CF-C3E946BB9DD1}"/>
              </a:ext>
            </a:extLst>
          </p:cNvPr>
          <p:cNvSpPr/>
          <p:nvPr/>
        </p:nvSpPr>
        <p:spPr>
          <a:xfrm>
            <a:off x="6771969" y="227705"/>
            <a:ext cx="4813874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BFAC9CD-99B3-A6B4-1E08-E57174E14006}"/>
              </a:ext>
            </a:extLst>
          </p:cNvPr>
          <p:cNvSpPr txBox="1"/>
          <p:nvPr/>
        </p:nvSpPr>
        <p:spPr>
          <a:xfrm>
            <a:off x="7157074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수평면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전일사량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개념 및 분포도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한국에너지기술연구원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)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Times New Roman" panose="02020603050405020304" pitchFamily="18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9BDF1BA-F699-3964-ECBD-2140A56A8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4247" y="534799"/>
            <a:ext cx="4631498" cy="5505274"/>
          </a:xfrm>
          <a:prstGeom prst="rect">
            <a:avLst/>
          </a:prstGeom>
        </p:spPr>
      </p:pic>
      <p:grpSp>
        <p:nvGrpSpPr>
          <p:cNvPr id="47" name="그룹 46">
            <a:extLst>
              <a:ext uri="{FF2B5EF4-FFF2-40B4-BE49-F238E27FC236}">
                <a16:creationId xmlns:a16="http://schemas.microsoft.com/office/drawing/2014/main" id="{7E218FE6-09D6-1FC0-4E58-4EB1E1A659C1}"/>
              </a:ext>
            </a:extLst>
          </p:cNvPr>
          <p:cNvGrpSpPr/>
          <p:nvPr/>
        </p:nvGrpSpPr>
        <p:grpSpPr>
          <a:xfrm>
            <a:off x="493615" y="4707073"/>
            <a:ext cx="5723082" cy="1472487"/>
            <a:chOff x="495499" y="2541288"/>
            <a:chExt cx="5723082" cy="147248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1F14AE1-9D57-B68A-F91B-D3305B14D507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902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한국에너지기술 연구원 위성영상 기반 수평면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전일사량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2012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월부터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2019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12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월까지 월별 하루평균 일사량 데이터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행정안전부 도로명주소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DB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건물 경계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8EB9BD2E-7979-7739-8963-DBD7E7C278C6}"/>
                </a:ext>
              </a:extLst>
            </p:cNvPr>
            <p:cNvGrpSpPr/>
            <p:nvPr/>
          </p:nvGrpSpPr>
          <p:grpSpPr>
            <a:xfrm>
              <a:off x="495499" y="2541288"/>
              <a:ext cx="1421419" cy="400110"/>
              <a:chOff x="586105" y="1237394"/>
              <a:chExt cx="1421419" cy="400110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6E1E091-5D9E-B9ED-C375-C9A7B94213A9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8FF8BCED-9D95-3A6D-0029-667C28CA490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2" name="그룹 51">
                  <a:extLst>
                    <a:ext uri="{FF2B5EF4-FFF2-40B4-BE49-F238E27FC236}">
                      <a16:creationId xmlns:a16="http://schemas.microsoft.com/office/drawing/2014/main" id="{944E40BA-AE40-568F-3B4A-3C8D89E1D76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4" name="사각형: 둥근 모서리 53">
                    <a:extLst>
                      <a:ext uri="{FF2B5EF4-FFF2-40B4-BE49-F238E27FC236}">
                        <a16:creationId xmlns:a16="http://schemas.microsoft.com/office/drawing/2014/main" id="{13DB4B10-4075-4A3B-090C-DC29354B6B5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5" name="사각형: 둥근 모서리 54">
                    <a:extLst>
                      <a:ext uri="{FF2B5EF4-FFF2-40B4-BE49-F238E27FC236}">
                        <a16:creationId xmlns:a16="http://schemas.microsoft.com/office/drawing/2014/main" id="{82C09AB5-6778-0180-E018-6C491D4E706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53" name="화살표: 갈매기형 수장 52">
                  <a:extLst>
                    <a:ext uri="{FF2B5EF4-FFF2-40B4-BE49-F238E27FC236}">
                      <a16:creationId xmlns:a16="http://schemas.microsoft.com/office/drawing/2014/main" id="{3E5073BE-D941-4B37-A907-FF7C4B0B2D7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011204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BBF62-B094-776F-A330-6ED57CE556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20C069-57D8-FC5D-9507-098A9E01DD6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C1CC9B-4B1D-9786-675F-460ADA923F93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기술적 </a:t>
            </a: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31844AE-4640-54CF-04A1-517EF0E75C4B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1E8C0D5-F219-5EC2-A138-A5CF02094D1A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태양광 발전을 위해 기술적으로 활용할 수 있는 태양 에너지를 산정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EB754BE-F784-5406-9B4A-CC0EF67D1E4C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8208AB-F2F3-4EDB-14D3-5674B187168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9F0A40B4-7D70-09A4-0AB1-E0C05E140CF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9CA4A257-ED1B-80A9-5B9F-45EF4626602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1" name="사각형: 둥근 모서리 10">
                    <a:extLst>
                      <a:ext uri="{FF2B5EF4-FFF2-40B4-BE49-F238E27FC236}">
                        <a16:creationId xmlns:a16="http://schemas.microsoft.com/office/drawing/2014/main" id="{D97E4F37-77A9-EAF4-93E6-0918666B80BA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12" name="사각형: 둥근 모서리 11">
                    <a:extLst>
                      <a:ext uri="{FF2B5EF4-FFF2-40B4-BE49-F238E27FC236}">
                        <a16:creationId xmlns:a16="http://schemas.microsoft.com/office/drawing/2014/main" id="{1831D7F5-629A-496F-A99D-E683F537498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0" name="화살표: 갈매기형 수장 9">
                  <a:extLst>
                    <a:ext uri="{FF2B5EF4-FFF2-40B4-BE49-F238E27FC236}">
                      <a16:creationId xmlns:a16="http://schemas.microsoft.com/office/drawing/2014/main" id="{7A5E94B8-61A8-5114-C8BB-29225FC7133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B7CB979-718F-3EE5-41BF-0C7459064303}"/>
              </a:ext>
            </a:extLst>
          </p:cNvPr>
          <p:cNvSpPr txBox="1"/>
          <p:nvPr/>
        </p:nvSpPr>
        <p:spPr>
          <a:xfrm>
            <a:off x="612529" y="2631661"/>
            <a:ext cx="11287254" cy="146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기술적 잠재량은 이론적 잠재량에서 지리적 제약</a:t>
            </a:r>
            <a:r>
              <a: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기술적 제약을 반영한 </a:t>
            </a:r>
            <a:r>
              <a:rPr kumimoji="0" lang="ko-KR" altLang="en-US" sz="1600" b="0" i="0" u="none" strike="noStrike" kern="0" cap="none" spc="-13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잠재량</a:t>
            </a:r>
            <a:endParaRPr kumimoji="0" lang="en-US" altLang="ko-KR" sz="16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지리적 제약</a:t>
            </a:r>
            <a:endParaRPr kumimoji="0" lang="en-US" altLang="ko-KR" sz="16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산지</a:t>
            </a:r>
            <a:r>
              <a: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하천</a:t>
            </a:r>
            <a:r>
              <a: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경사</a:t>
            </a:r>
            <a:r>
              <a: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20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도 이상</a:t>
            </a:r>
            <a:r>
              <a: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산사태 </a:t>
            </a:r>
            <a:r>
              <a: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1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등급 지역은 지리적으로 태양광 설치가 불가능하므로 </a:t>
            </a:r>
            <a:r>
              <a:rPr kumimoji="0" lang="ko-KR" altLang="en-US" sz="1400" b="0" i="0" u="none" strike="noStrike" kern="0" cap="none" spc="-13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잠재량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산정에서 제외함</a:t>
            </a:r>
            <a:endParaRPr kumimoji="0" lang="en-US" altLang="ko-KR" sz="14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기술적 제약</a:t>
            </a:r>
            <a:endParaRPr kumimoji="0" lang="en-US" altLang="ko-KR" sz="16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일사량 중 태양광 패널에 도달하는 일사량만 활용 가능하고</a:t>
            </a:r>
            <a:r>
              <a: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또 전기에너지로 변환 되는 비율을 고려해야 함</a:t>
            </a:r>
            <a:endParaRPr kumimoji="0" lang="en-US" altLang="ko-KR" sz="16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394989-7818-914F-E2F3-7A4707904B63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ggclimate@gri.re.kr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146D35-F27B-C09B-70E1-04C2310F5FF4}"/>
              </a:ext>
            </a:extLst>
          </p:cNvPr>
          <p:cNvSpPr txBox="1"/>
          <p:nvPr/>
        </p:nvSpPr>
        <p:spPr>
          <a:xfrm>
            <a:off x="1143000" y="4253384"/>
            <a:ext cx="4182231" cy="21153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지리적〮기술적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 제약 요인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8F95637A-AB74-3756-BCA7-249230C22818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4520055"/>
          <a:ext cx="9906000" cy="1796719"/>
        </p:xfrm>
        <a:graphic>
          <a:graphicData uri="http://schemas.openxmlformats.org/drawingml/2006/table">
            <a:tbl>
              <a:tblPr/>
              <a:tblGrid>
                <a:gridCol w="1832536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3340492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4732972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75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제약 요인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세부 요인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9496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지리적 제약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광역 도시생태현황 지도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</a:t>
                      </a:r>
                    </a:p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대분류 자연사림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식재산림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9496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광역 도시생태현황지도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</a:t>
                      </a:r>
                    </a:p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대분류 호소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하천습지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(2025)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169496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경기연구원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0.5m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급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 (2024)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428720"/>
                  </a:ext>
                </a:extLst>
              </a:tr>
              <a:tr h="169496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산사태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등급 지역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산사태 위험지도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</a:p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 산사태 위험지도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9496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기술적 제약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모듈 효율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20% </a:t>
                      </a:r>
                    </a:p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 공통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69496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부지 대비 모듈 면적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33.3%(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25%(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A2EADE04-D6B1-C7FF-0C3A-EE857F657EA8}"/>
              </a:ext>
            </a:extLst>
          </p:cNvPr>
          <p:cNvSpPr txBox="1"/>
          <p:nvPr/>
        </p:nvSpPr>
        <p:spPr>
          <a:xfrm>
            <a:off x="666255" y="2061985"/>
            <a:ext cx="104067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분석 방법</a:t>
            </a:r>
            <a:endParaRPr kumimoji="0" lang="en-US" altLang="ko-KR" sz="20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A3DE06AE-E8E8-B19D-6FCB-C55B675E42BF}"/>
              </a:ext>
            </a:extLst>
          </p:cNvPr>
          <p:cNvSpPr/>
          <p:nvPr/>
        </p:nvSpPr>
        <p:spPr>
          <a:xfrm>
            <a:off x="495499" y="2158969"/>
            <a:ext cx="173527" cy="183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8D7F8820-145A-73E2-776A-2642E9849158}"/>
              </a:ext>
            </a:extLst>
          </p:cNvPr>
          <p:cNvSpPr/>
          <p:nvPr/>
        </p:nvSpPr>
        <p:spPr>
          <a:xfrm>
            <a:off x="554229" y="2207063"/>
            <a:ext cx="67500" cy="84940"/>
          </a:xfrm>
          <a:prstGeom prst="chevron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3148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68BD0-73E0-C26C-966E-597EC5F6A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D68E837-9BCE-11AE-6505-A7CBBC22F062}"/>
              </a:ext>
            </a:extLst>
          </p:cNvPr>
          <p:cNvGraphicFramePr>
            <a:graphicFrameLocks noGrp="1"/>
          </p:cNvGraphicFramePr>
          <p:nvPr/>
        </p:nvGraphicFramePr>
        <p:xfrm>
          <a:off x="1143000" y="4520055"/>
          <a:ext cx="9905999" cy="1825147"/>
        </p:xfrm>
        <a:graphic>
          <a:graphicData uri="http://schemas.openxmlformats.org/drawingml/2006/table">
            <a:tbl>
              <a:tblPr/>
              <a:tblGrid>
                <a:gridCol w="1832535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6066611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2006853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75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제약 요인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세부 요인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9496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정책적 제약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지구정보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9496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문화재지역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문화재보호구역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·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 문화재지역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등록문화재지역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169496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휴전선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428720"/>
                  </a:ext>
                </a:extLst>
              </a:tr>
              <a:tr h="1694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생태자연도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1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등급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별도관리구역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2972875"/>
                  </a:ext>
                </a:extLst>
              </a:tr>
              <a:tr h="169496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백두대간 보호구역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농업진흥지역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9496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 제약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SMP: 123.1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(2019-2023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REC: 54.4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/kWh (2019-2023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REC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가중치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 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1.5 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·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(2020), </a:t>
                      </a:r>
                    </a:p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한국전력거래소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경기데이터드림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69496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LCOE: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공시지가와 유형별 기술비용에 따라 산정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696E2202-236F-F54D-B07B-46850A7038D0}"/>
              </a:ext>
            </a:extLst>
          </p:cNvPr>
          <p:cNvSpPr txBox="1"/>
          <p:nvPr/>
        </p:nvSpPr>
        <p:spPr>
          <a:xfrm>
            <a:off x="1142999" y="4253383"/>
            <a:ext cx="4182231" cy="21153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marR="0" lvl="0" indent="0" fontAlgn="base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10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정책적〮경제적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Times New Roman" panose="02020603050405020304" pitchFamily="18" charset="0"/>
              </a:rPr>
              <a:t> 제약 요인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A923D1-9E4C-62DE-651A-3862170835AB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CE6831-BBB0-8833-DBBD-1F334812540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시장 </a:t>
            </a: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395BC04-7D7F-1E2E-3B7F-D399A67E49BD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6C528DE-0537-30B2-F0D1-AC5ECF85EE38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태양광 발전을 위해 경제적으로 활용할 수 있는 태양 에너지를 산정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1A8759C-1F7E-09DA-3F47-2DF599C729E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274A42-0CD1-AB1D-A437-AA60BCF23D9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B73407D6-E705-7BC1-FB41-A930DC41CC7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68EEED1E-E83B-1288-9D00-1F500C4718A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1" name="사각형: 둥근 모서리 10">
                    <a:extLst>
                      <a:ext uri="{FF2B5EF4-FFF2-40B4-BE49-F238E27FC236}">
                        <a16:creationId xmlns:a16="http://schemas.microsoft.com/office/drawing/2014/main" id="{58275DBB-194C-0230-621F-4BCDBAEFC941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12" name="사각형: 둥근 모서리 11">
                    <a:extLst>
                      <a:ext uri="{FF2B5EF4-FFF2-40B4-BE49-F238E27FC236}">
                        <a16:creationId xmlns:a16="http://schemas.microsoft.com/office/drawing/2014/main" id="{77C581C0-5151-87B3-F581-130C69A4E9B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0" name="화살표: 갈매기형 수장 9">
                  <a:extLst>
                    <a:ext uri="{FF2B5EF4-FFF2-40B4-BE49-F238E27FC236}">
                      <a16:creationId xmlns:a16="http://schemas.microsoft.com/office/drawing/2014/main" id="{3472E0B2-5CE3-1034-DB47-C4C10A0151B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390A69E-8F8F-1033-2593-8A5F84CF11E9}"/>
              </a:ext>
            </a:extLst>
          </p:cNvPr>
          <p:cNvSpPr txBox="1"/>
          <p:nvPr/>
        </p:nvSpPr>
        <p:spPr>
          <a:xfrm>
            <a:off x="612529" y="2631661"/>
            <a:ext cx="11287254" cy="146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시장 잠재량은 기술적 잠재량에서 정책적 제약</a:t>
            </a:r>
            <a:r>
              <a: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, </a:t>
            </a:r>
            <a:r>
              <a: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경제적 제약을 반영한 </a:t>
            </a:r>
            <a:r>
              <a:rPr kumimoji="0" lang="ko-KR" altLang="en-US" sz="1600" b="0" i="0" u="none" strike="noStrike" kern="0" cap="none" spc="-13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잠재량</a:t>
            </a:r>
            <a:endParaRPr kumimoji="0" lang="en-US" altLang="ko-KR" sz="16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정책적 제약</a:t>
            </a:r>
            <a:endParaRPr kumimoji="0" lang="en-US" altLang="ko-KR" sz="16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용도지역</a:t>
            </a:r>
            <a:r>
              <a: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문화재지역</a:t>
            </a:r>
            <a:r>
              <a: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개발불가지역 등은</a:t>
            </a:r>
            <a:r>
              <a: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정책적 규제로 인해 태양광 설치가 불가능한 곳이므로 </a:t>
            </a:r>
            <a:r>
              <a:rPr kumimoji="0" lang="ko-KR" altLang="en-US" sz="1400" b="0" i="0" u="none" strike="noStrike" kern="0" cap="none" spc="-13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잠재량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산정에서 제외함</a:t>
            </a:r>
            <a:endParaRPr kumimoji="0" lang="en-US" altLang="ko-KR" sz="14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285750" marR="0" lvl="0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경제적 제약</a:t>
            </a:r>
            <a:endParaRPr kumimoji="0" lang="en-US" altLang="ko-KR" sz="16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그리드별 균등화 발전단가가 계통한계가격과 가중치를 고려한 신재생에너지 공급인증서 가격의 합보다 큰 지역은</a:t>
            </a:r>
            <a:r>
              <a: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경제성이 없는 곳이므로 </a:t>
            </a:r>
            <a:r>
              <a:rPr kumimoji="0" lang="ko-KR" altLang="en-US" sz="1400" b="0" i="0" u="none" strike="noStrike" kern="0" cap="none" spc="-13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잠재량</a:t>
            </a:r>
            <a:r>
              <a: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산정에서 제외함</a:t>
            </a:r>
            <a:endParaRPr kumimoji="0" lang="en-US" altLang="ko-KR" sz="16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792C18-5002-7FA6-8E57-3C3A924A8FFE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ggclimate@gri.re.kr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EDAB36-C264-25A4-CE40-C91C4B9EAEE4}"/>
              </a:ext>
            </a:extLst>
          </p:cNvPr>
          <p:cNvSpPr txBox="1"/>
          <p:nvPr/>
        </p:nvSpPr>
        <p:spPr>
          <a:xfrm>
            <a:off x="666255" y="2061985"/>
            <a:ext cx="1040670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분석 방법</a:t>
            </a:r>
            <a:endParaRPr kumimoji="0" lang="en-US" altLang="ko-KR" sz="20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900ECEB-2636-2639-7E74-0683AB42BC0B}"/>
              </a:ext>
            </a:extLst>
          </p:cNvPr>
          <p:cNvSpPr/>
          <p:nvPr/>
        </p:nvSpPr>
        <p:spPr>
          <a:xfrm>
            <a:off x="495499" y="2158969"/>
            <a:ext cx="173527" cy="18335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5" name="화살표: 갈매기형 수장 24">
            <a:extLst>
              <a:ext uri="{FF2B5EF4-FFF2-40B4-BE49-F238E27FC236}">
                <a16:creationId xmlns:a16="http://schemas.microsoft.com/office/drawing/2014/main" id="{E472F36E-90C4-5015-6056-7190CA1F8677}"/>
              </a:ext>
            </a:extLst>
          </p:cNvPr>
          <p:cNvSpPr/>
          <p:nvPr/>
        </p:nvSpPr>
        <p:spPr>
          <a:xfrm>
            <a:off x="554229" y="2207063"/>
            <a:ext cx="67500" cy="84940"/>
          </a:xfrm>
          <a:prstGeom prst="chevron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7487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71B9B-47EE-E718-4987-0A5C2B34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B983D-F2E8-E426-A139-20F6AAA888B8}"/>
              </a:ext>
            </a:extLst>
          </p:cNvPr>
          <p:cNvSpPr txBox="1"/>
          <p:nvPr/>
        </p:nvSpPr>
        <p:spPr>
          <a:xfrm>
            <a:off x="3382760" y="2634915"/>
            <a:ext cx="542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도입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설비현황</a:t>
            </a:r>
          </a:p>
        </p:txBody>
      </p:sp>
    </p:spTree>
    <p:extLst>
      <p:ext uri="{BB962C8B-B14F-4D97-AF65-F5344CB8AC3E}">
        <p14:creationId xmlns:p14="http://schemas.microsoft.com/office/powerpoint/2010/main" val="18103222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D5300-59A2-5445-F66F-4E8F6C16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6FE7CC-C41C-54A3-34AD-4B8680F211D2}"/>
              </a:ext>
            </a:extLst>
          </p:cNvPr>
          <p:cNvSpPr txBox="1"/>
          <p:nvPr/>
        </p:nvSpPr>
        <p:spPr>
          <a:xfrm>
            <a:off x="3507794" y="2634915"/>
            <a:ext cx="5176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탄소흡수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수목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838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6427-34BF-4C6C-BE6E-0F5A7B7E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78E52-2BA8-C63D-9B69-3FE5EE7FD64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FA118-247D-73AB-94F2-D32FE0E25848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 흡수 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CBF046B-FA97-4C3E-7623-4C3D2E63CC01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931F0A-3F8E-20A2-5E2F-896FED14622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기반 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광합성과 호흡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고려한 탄소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흡수량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산정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4435D65-0FCC-76B9-5C18-E34299BD01D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243E05-8AF5-495E-7365-8139A33C4EE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D2BB935-3F16-C87C-4F71-A9F21A83AC1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19B4EEB-1465-86B3-3C14-DDF0D01A682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7AFA9B2-CFA6-1F75-7508-650A5695250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08603E91-6A42-812A-C241-200461DBD74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119ED146-FB89-46D4-D2C7-86C15D6073E1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730668-9CB1-86A9-97C4-D30B4DD53A38}"/>
              </a:ext>
            </a:extLst>
          </p:cNvPr>
          <p:cNvGrpSpPr/>
          <p:nvPr/>
        </p:nvGrpSpPr>
        <p:grpSpPr>
          <a:xfrm>
            <a:off x="495499" y="2061985"/>
            <a:ext cx="5723082" cy="2683075"/>
            <a:chOff x="495499" y="2541288"/>
            <a:chExt cx="5723082" cy="26830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52231B-2293-AC7F-91C6-703346E8E6E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113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AI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통해 위성 영상의 구름 및 그림자 등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결측치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보완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엽면적과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고도화하여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BESS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모델의 입력자료로 활용하여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순일차생산량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(NPP)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식생의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추정하는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기작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중심 모형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보정이 불필요하며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규모로의 확장성이 좋고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기후변화에 따른 생태계의 대사적 반응을 해석할 수 있음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대표 입력자료로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엽면적지수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(LAI),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태양 복사량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잎 군집 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이산화탄소 농도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습도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풍속 등이 활용됨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783B0D8-9191-43AA-9BB5-BE8BD4BF7128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D0D554-CA4E-38AB-23F7-985CA660F2C9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B7331B5-9CE6-23BC-D74E-08F0D7A3449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8E0FBAB-F4C4-496F-140D-38C0E3243AF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96391BBF-758D-0A16-5B55-E89D4F6CDD5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D9C5088-B6C5-6000-56D8-E45E7447CCB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462B42D5-9C33-F566-7EA8-08FA515C3AA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4FE8F0C-3BF6-9BDC-4865-FDD6314E67D1}"/>
              </a:ext>
            </a:extLst>
          </p:cNvPr>
          <p:cNvGrpSpPr/>
          <p:nvPr/>
        </p:nvGrpSpPr>
        <p:grpSpPr>
          <a:xfrm>
            <a:off x="495499" y="5064986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DD4338-1ACD-0B36-C486-2A5E14775176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F92359F-41B4-8AB0-3A0B-2452CEF550FC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AC9390-6022-B4E2-5BD1-66EE9EC37AE3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036C6BC7-58BD-87C0-2AAE-B53C3C2E702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5197AB56-8E56-9627-683E-5212D9309F6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B2CD2F15-6126-FE18-3061-19E1A0B54E2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93130D3C-5607-DD0E-5C9C-1343398B89F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1388E175-D3A9-18C8-789C-0F7719BFD7A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D63D215-F401-4BCA-4423-7EC988ED3240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ggclimate@gri.re.kr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C35ED26-D8B1-352E-4CBD-92C52391BF8D}"/>
              </a:ext>
            </a:extLst>
          </p:cNvPr>
          <p:cNvSpPr/>
          <p:nvPr/>
        </p:nvSpPr>
        <p:spPr>
          <a:xfrm>
            <a:off x="6771969" y="227705"/>
            <a:ext cx="4813874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CEDAF44D-7B75-60CC-C94D-A495DC58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"/>
          <a:stretch/>
        </p:blipFill>
        <p:spPr>
          <a:xfrm>
            <a:off x="7162662" y="492506"/>
            <a:ext cx="4229409" cy="2383587"/>
          </a:xfrm>
          <a:prstGeom prst="rect">
            <a:avLst/>
          </a:prstGeom>
        </p:spPr>
      </p:pic>
      <p:pic>
        <p:nvPicPr>
          <p:cNvPr id="7" name="内容占位符 1">
            <a:extLst>
              <a:ext uri="{FF2B5EF4-FFF2-40B4-BE49-F238E27FC236}">
                <a16:creationId xmlns:a16="http://schemas.microsoft.com/office/drawing/2014/main" id="{354B40FE-570B-3A4B-3895-F5359FEDF1C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3111"/>
          <a:stretch/>
        </p:blipFill>
        <p:spPr>
          <a:xfrm>
            <a:off x="7160780" y="3051686"/>
            <a:ext cx="4036252" cy="3375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E6F3C8-49D6-8C6A-96A8-C8CF9B782FC8}"/>
              </a:ext>
            </a:extLst>
          </p:cNvPr>
          <p:cNvSpPr txBox="1"/>
          <p:nvPr/>
        </p:nvSpPr>
        <p:spPr>
          <a:xfrm>
            <a:off x="7157074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BESS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모델의 기본 구동 프로세스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(Li et al., 2023)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043A2-CFED-1E0A-DFB1-F410BC2F815F}"/>
              </a:ext>
            </a:extLst>
          </p:cNvPr>
          <p:cNvSpPr txBox="1"/>
          <p:nvPr/>
        </p:nvSpPr>
        <p:spPr>
          <a:xfrm>
            <a:off x="7157074" y="2910253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BESS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모형의 식물의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기작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광합성 및 호흡 등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)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계산 과정</a:t>
            </a:r>
          </a:p>
        </p:txBody>
      </p:sp>
    </p:spTree>
    <p:extLst>
      <p:ext uri="{BB962C8B-B14F-4D97-AF65-F5344CB8AC3E}">
        <p14:creationId xmlns:p14="http://schemas.microsoft.com/office/powerpoint/2010/main" val="3362724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485E1-ADD4-27E6-AEBC-DCAD60E29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654D5-8A95-ECF5-357F-33BD42D7B9EC}"/>
              </a:ext>
            </a:extLst>
          </p:cNvPr>
          <p:cNvSpPr txBox="1"/>
          <p:nvPr/>
        </p:nvSpPr>
        <p:spPr>
          <a:xfrm>
            <a:off x="4534515" y="2634915"/>
            <a:ext cx="3122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극한호우</a:t>
            </a: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544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22DB-5B15-6099-E5AA-B21A44E2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3EE43-A9A3-369E-9BB6-4F9FC2361D1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9ED2F-9B8D-6C9E-BD29-E97AD9862075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총일차생산량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(GPP)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0A460B5-052F-CEEA-98F0-52FDDE5C343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D5892-183A-C669-0E4A-70AA3BA373B3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광합성과 호흡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고려한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총일차생산량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(GPP)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산정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63B9E28-87AD-18B7-D25B-7A1E71FE444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64C8B-333F-E182-187F-7B2608BA3F94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85C96D6-8B0A-E73D-5230-1A50979504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3A3C114-3E7A-1273-8C70-EA20A9F0B7F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0DB66BBC-ACE9-4BB9-CA56-1B4D2E5ABFF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6E834D88-4679-EBEE-438E-EFACEFCAB9B9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39BC6EFC-9EBB-0135-CB8C-AC7B53EFEB7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74F0FE-E08B-050C-68FC-B20252F844EF}"/>
              </a:ext>
            </a:extLst>
          </p:cNvPr>
          <p:cNvGrpSpPr/>
          <p:nvPr/>
        </p:nvGrpSpPr>
        <p:grpSpPr>
          <a:xfrm>
            <a:off x="495499" y="5100437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CA67FC-F84D-C566-2071-7BE8825D0F30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93680EA-D1FE-89E7-013D-5CA48A04AC23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86DDEA-B49B-07D5-F371-08F80086EB3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A903EF1-4B86-E774-9939-4A257E0B93F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78F617C7-8B9F-E0AB-7B2D-13A96B915F1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9CEE9AE9-6961-3D7B-7C55-1C3BB6A9DF3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D8352C06-8367-BAF8-2FBC-0D8A0C2EDB9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F1EB5D7C-D658-6A77-D46F-2A4E1C2CE08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1D636CD-5074-1EF8-AEE6-3D30FE259E58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ggclimate@gri.re.kr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E05383A-AA80-DF66-1FA0-CFA5E6888316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A4620-B6AE-0D66-885C-0C96E00A7246}"/>
              </a:ext>
            </a:extLst>
          </p:cNvPr>
          <p:cNvSpPr txBox="1"/>
          <p:nvPr/>
        </p:nvSpPr>
        <p:spPr>
          <a:xfrm>
            <a:off x="7016372" y="2625655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5km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해상도에 비해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고해상화 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RMSE 30%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향상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26EC2A-6F1F-C077-8B1D-3EFA21B64E01}"/>
              </a:ext>
            </a:extLst>
          </p:cNvPr>
          <p:cNvGrpSpPr/>
          <p:nvPr/>
        </p:nvGrpSpPr>
        <p:grpSpPr>
          <a:xfrm>
            <a:off x="495499" y="2061985"/>
            <a:ext cx="5723082" cy="2683075"/>
            <a:chOff x="495499" y="2541288"/>
            <a:chExt cx="5723082" cy="26830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9682B2-C895-C6A7-352B-16B7C79292F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113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AI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통해 위성 영상의 구름 및 그림자 등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결측치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보완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엽면적과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고도화하여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BESS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모델의 입력자료로 활용하여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총일차생산량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(GPP)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식생의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추정하는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기작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중심 모형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보정이 불필요하며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규모로의 확장성이 좋고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기후변화에 따른 생태계의 대사적 반응을 해석할 수 있음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대표 입력자료로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엽면적지수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(LAI),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태양 복사량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잎 군집 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이산화탄소 농도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습도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풍속 등이 활용됨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DDD1D3-E568-B12A-614E-16154AA64B31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18B15-4E01-1246-1CB1-CF55694068E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66569660-0868-B879-24A7-9E3901E610E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339C7D3-E87E-94E6-732A-48B4F4ED5F9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1938FB18-2258-C5D6-4177-1020436D4E1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753F5C85-DA1A-9F15-3C74-A9904FD64A7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35EF674D-B7AF-1607-5FF7-00FDD63C75C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B9570F6-FCCD-E225-B836-45DF8573833F}"/>
              </a:ext>
            </a:extLst>
          </p:cNvPr>
          <p:cNvGrpSpPr/>
          <p:nvPr/>
        </p:nvGrpSpPr>
        <p:grpSpPr>
          <a:xfrm>
            <a:off x="6692271" y="473595"/>
            <a:ext cx="4830434" cy="2063724"/>
            <a:chOff x="1184131" y="624840"/>
            <a:chExt cx="10145431" cy="4334469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7700F66-9B1B-D051-21EF-41EE8961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799" r="50880"/>
            <a:stretch>
              <a:fillRect/>
            </a:stretch>
          </p:blipFill>
          <p:spPr>
            <a:xfrm>
              <a:off x="1184131" y="624840"/>
              <a:ext cx="5072715" cy="4334469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04C3301-2BAE-DCF6-37B5-525F493B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322" t="9799" r="558"/>
            <a:stretch>
              <a:fillRect/>
            </a:stretch>
          </p:blipFill>
          <p:spPr>
            <a:xfrm>
              <a:off x="6256847" y="624840"/>
              <a:ext cx="5072715" cy="4334469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F3F6DC32-8ACD-53BE-9649-EEAB3BD26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22" y="2921045"/>
            <a:ext cx="5317530" cy="349442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012A8A1-3530-ADC1-D021-03BF4BFFB1CE}"/>
              </a:ext>
            </a:extLst>
          </p:cNvPr>
          <p:cNvSpPr txBox="1"/>
          <p:nvPr/>
        </p:nvSpPr>
        <p:spPr>
          <a:xfrm>
            <a:off x="7016372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공간해상도 수준의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총일차생산량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도출</a:t>
            </a:r>
          </a:p>
        </p:txBody>
      </p:sp>
    </p:spTree>
    <p:extLst>
      <p:ext uri="{BB962C8B-B14F-4D97-AF65-F5344CB8AC3E}">
        <p14:creationId xmlns:p14="http://schemas.microsoft.com/office/powerpoint/2010/main" val="16219176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FF68-CB76-2122-582B-605A85392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C89690-46CF-2D59-9659-490285F1B75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1F858-02FF-01A8-4B77-03C1F09E2AE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엽면적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지수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(LAI)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864C81-8AF7-2381-9ED7-D89570AB7B76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AD121E-8178-434F-1EA1-5D4E81C0A82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AI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 결측 보완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영상 활용 고해상도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엽면적지수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산출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B34435D-D405-04AF-7BEF-37483B5FC3F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221944-C1D9-B1DB-C965-5981369BA53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9EE73F4-863C-D4B6-7680-4938B0232B3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27178EA-F769-ED40-C7C0-E244CBDA270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E668F8E-7F40-EC77-7EB6-72037EFF9F5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90EE539D-E960-F6A7-A112-12A6B15CD52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D806DE7A-0831-F463-CF3D-53BF1EA431F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55AB273-62D2-E010-489D-7440FD5B48A2}"/>
              </a:ext>
            </a:extLst>
          </p:cNvPr>
          <p:cNvGrpSpPr/>
          <p:nvPr/>
        </p:nvGrpSpPr>
        <p:grpSpPr>
          <a:xfrm>
            <a:off x="495499" y="5100437"/>
            <a:ext cx="5166290" cy="908230"/>
            <a:chOff x="495499" y="4390015"/>
            <a:chExt cx="5166290" cy="9082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CB7B8-57A0-79C8-D5A0-5F9EFEE467A6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FDF8D61-D7FE-2804-EC75-AF44AA77F9A5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7391F2-F058-77F9-62AD-D49A2C2C38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FC43DAA-0498-6F45-A1D2-B7A3C7D29F4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B0E5CBB6-A267-B89D-325B-F76204C97C6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98663A4D-380F-2517-B1EE-E198D8B39D5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FE85EEDB-AD69-E5C7-B113-7E21C9A1B23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7FF3E901-10DD-E6DE-4C8E-1B5356AE103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B5D3AEA-BA79-7F08-DC2F-94C2CE3DE1EF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6E7468-5EC6-6C51-7ADF-8C96245D3683}"/>
              </a:ext>
            </a:extLst>
          </p:cNvPr>
          <p:cNvGrpSpPr/>
          <p:nvPr/>
        </p:nvGrpSpPr>
        <p:grpSpPr>
          <a:xfrm>
            <a:off x="495499" y="2061985"/>
            <a:ext cx="5723082" cy="2113688"/>
            <a:chOff x="495499" y="2541288"/>
            <a:chExt cx="5723082" cy="21136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A46978-76FD-0EE8-CD38-EB672F253355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544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구름 및 그림자 등 결측 보완 수행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딥러닝 기반의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Swin Transformer -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Unet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 활용 결측 탐지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Gap-filling (SVR)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및 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Whittaker Smoothing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통해  결측 보완 및 후처리 수행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기작중심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탄소흡수량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추정 모델의 핵심 입력 변수인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엽면적지수를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고해상도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 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모식할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있는 알고리즘 활용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C90F2B9-9088-352F-5FE7-86D9D3144A25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46F001-191B-9ABB-1E75-7F15CB1DCF1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477B6C1-079A-CCED-D688-60A3FE1FA22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A2B7F6A-2961-9649-FFEE-9FD86F35BE9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D56A814-CC17-D276-B1A5-147196BCE88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24640C2F-89D0-84E8-E566-B3F9B28FC38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39548627-DD57-5307-BFBA-F8F3F04E17A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711CCCD-9225-93DA-F6EC-30A23B62C472}"/>
              </a:ext>
            </a:extLst>
          </p:cNvPr>
          <p:cNvSpPr txBox="1"/>
          <p:nvPr/>
        </p:nvSpPr>
        <p:spPr>
          <a:xfrm>
            <a:off x="7016372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공간해상도 수준의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엽면적지수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도출</a:t>
            </a:r>
          </a:p>
        </p:txBody>
      </p:sp>
      <p:pic>
        <p:nvPicPr>
          <p:cNvPr id="21" name="Content Placeholder 11">
            <a:extLst>
              <a:ext uri="{FF2B5EF4-FFF2-40B4-BE49-F238E27FC236}">
                <a16:creationId xmlns:a16="http://schemas.microsoft.com/office/drawing/2014/main" id="{FA35FF3D-BD3E-3924-6826-52D6CB984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46" y="492506"/>
            <a:ext cx="5212967" cy="57382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07359E-ADBB-49B6-3ECC-866EA6DF5F8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54738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6B950-6057-6E0C-2F2C-F665DEE9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C1254-8F33-BA3F-9EEB-9CD7AA2F7169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DA49E-9D3C-184E-714A-0DC42431488F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태양복사량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FC962E1-F0B4-14FB-6B61-5EB11E2C36C1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077AE7-EAA1-DFC2-A856-B3775D5C609C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지형 보정 활용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활용 고해상도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산출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097274-0CBB-E9C2-A764-981D3309D5F4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F4730-3D92-4023-78D3-DA0CE269CFF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B69DD2E-8B1F-2445-122B-26B51BBE8B3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4DAF49E9-F523-638F-2B79-85480A20801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FB6D4466-90FF-540D-76DB-E67762E42B6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08187E91-CF7A-DF4B-4E5A-5EF4FB30545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9E50F12A-878D-2D06-584E-D2B4965EDBA1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3CBB15-1C83-7521-E56B-C275286A5216}"/>
              </a:ext>
            </a:extLst>
          </p:cNvPr>
          <p:cNvGrpSpPr/>
          <p:nvPr/>
        </p:nvGrpSpPr>
        <p:grpSpPr>
          <a:xfrm>
            <a:off x="495499" y="5100437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486497-DC51-9061-0CDD-058FBECA139C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(2024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293C227-27F1-CEFB-24A8-5143BAB2D269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23762-0287-2633-2F4F-32329BE371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9C5A169-20D7-4D7A-7FF9-DDD7D2D42B3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6C0EC631-55A2-9B97-0A80-F6A4582CD84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40391154-A039-E0D6-78A5-2CFEBDED2AE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364FC567-353B-4483-547A-70A5F9C90CB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391CE404-36D1-96C0-DB8B-23A1DBD45D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27839C-D348-E13E-B387-F3F2AEFB47D4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2879EF-6B40-DF81-52E8-EE1FC7E5E751}"/>
              </a:ext>
            </a:extLst>
          </p:cNvPr>
          <p:cNvGrpSpPr/>
          <p:nvPr/>
        </p:nvGrpSpPr>
        <p:grpSpPr>
          <a:xfrm>
            <a:off x="495499" y="2061985"/>
            <a:ext cx="5512296" cy="2113688"/>
            <a:chOff x="495499" y="2541288"/>
            <a:chExt cx="5512296" cy="21136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0857F1-5936-5645-72C9-9BB85B4C4CC4}"/>
                </a:ext>
              </a:extLst>
            </p:cNvPr>
            <p:cNvSpPr txBox="1"/>
            <p:nvPr/>
          </p:nvSpPr>
          <p:spPr>
            <a:xfrm>
              <a:off x="554229" y="3110964"/>
              <a:ext cx="5453566" cy="1544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2km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고해상화 모식 알고리즘 개발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경기도 항공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LiDAR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기반 지형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고도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경사 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자료를 보정식에 활용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기작중심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탄소흡수량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추정 모델의 핵심 입력 변수인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고해상도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 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모식할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있는 알고리즘 활용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2877BEF-147D-8D82-E344-FA5D074B55D0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A48B4D-E90B-76BB-80A9-7928BD3ECCB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CD46D9B-56ED-DADD-5AEC-D72DD912A2F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055D502-8844-8797-261F-5830DBA676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5B78A050-5550-2179-C749-B9CF53E5E25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EE00BC6C-F39D-5681-A9EF-793C0A69113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1AB4F50D-3664-73E5-245E-8EA7B74FA81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2090CB-1FEE-47AD-5AFE-CBC94712943D}"/>
              </a:ext>
            </a:extLst>
          </p:cNvPr>
          <p:cNvSpPr txBox="1"/>
          <p:nvPr/>
        </p:nvSpPr>
        <p:spPr>
          <a:xfrm>
            <a:off x="7587179" y="5983553"/>
            <a:ext cx="282989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태양복사량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고해상화 추정 알고리즘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DA7274-5CFA-9CF3-1DE5-FB1D6D3FE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21" y="602307"/>
            <a:ext cx="5330946" cy="51649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7A996E-5286-DA22-F402-69C8990A84FC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0827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A01E3-89E3-C3C3-F942-EBEF3DBD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61988-8477-52D5-D91A-8F373E049370}"/>
              </a:ext>
            </a:extLst>
          </p:cNvPr>
          <p:cNvSpPr txBox="1"/>
          <p:nvPr/>
        </p:nvSpPr>
        <p:spPr>
          <a:xfrm>
            <a:off x="3500580" y="2634915"/>
            <a:ext cx="5190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탄소저장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수목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5545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94AF-6AEE-CD87-2D1A-EA48E0D2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CB954F-8B60-26CB-7EF7-85A2FB156CD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01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08438-1559-A34D-3A0F-4D267A8350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수목 탄소저장지도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B99D689-694F-9398-2617-C9C5C9297CC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BF3F4-573E-D33E-6377-BCFBF268608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 경기도 전체 개별 수목 단위로 탄소 저장량 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018A8C-5104-66CE-1764-354942D1E9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BA056-8D38-3AFF-D9A6-CBB00834C88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FBDDE5C-1856-9195-4D4C-957B8AD425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4CEA2A8-6524-E663-941F-D18C7ED26DA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29759119-AAEF-52FE-1738-1F803B1C75C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E8DE9AA0-31B8-4CCA-4FCA-795ECB33396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A4637506-9F4B-0CF3-3355-8787668575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374CF33-0774-4E20-9F31-8E26AF5E2638}"/>
              </a:ext>
            </a:extLst>
          </p:cNvPr>
          <p:cNvGrpSpPr/>
          <p:nvPr/>
        </p:nvGrpSpPr>
        <p:grpSpPr>
          <a:xfrm>
            <a:off x="495499" y="2138417"/>
            <a:ext cx="5723082" cy="2549705"/>
            <a:chOff x="495499" y="2541288"/>
            <a:chExt cx="5723082" cy="25497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D570E3-BC34-60BA-F175-419750FF0F43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980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산림을 포함한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영역의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자료를 지면과 비지면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식생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구조물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분류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(DSM)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(DEM)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빼서 수목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(CHM)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CHM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Tree Top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기준으로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개체목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및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높이값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탐지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수목으로 인식되는 최소 높이는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UN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숲 정의에 따라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2m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이상으로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전신주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비수목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객체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오탐지를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방지하기 위해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유형별 높이 제한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산림지역에서는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40m,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비산림지역은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30m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제한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9B8342F-6D80-632A-53B8-33D194A13497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F674CF-5DD0-904D-6DF1-6A74FE2987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347A057-A8F2-C1C0-25A7-827053C53B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2CFF447-69B8-65FF-5469-719B3BD441C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7CF8566-467E-27C1-3D64-1779D159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6283DDF-2369-0FF1-0D9A-773DD7911FA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BF6D6F27-494A-2D49-D858-48CC8FA39BC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049F58-0497-CAE5-22EF-24B865EF0EE9}"/>
              </a:ext>
            </a:extLst>
          </p:cNvPr>
          <p:cNvGrpSpPr/>
          <p:nvPr/>
        </p:nvGrpSpPr>
        <p:grpSpPr>
          <a:xfrm>
            <a:off x="495499" y="4857688"/>
            <a:ext cx="5166290" cy="1503265"/>
            <a:chOff x="495499" y="4390015"/>
            <a:chExt cx="5166290" cy="15032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3BB3EB-950B-4599-A6DD-43F5E4161515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지상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7E0DD18-69B2-62FE-F9FD-34A7A0F7D3C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2AF8FA-493B-A6F1-ECAC-E30A6613535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2EB4BFB-B31C-4C88-B5A6-A729BFEAA5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3A09A1F-7A0B-1E71-E94C-D28241251D9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6F406F48-6F15-A007-44B5-196EE964F4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56224E9A-0588-595F-997C-51661026F0E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CBB6B2A9-4067-DD53-712A-2D2A7BAFA8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767A983-FCBD-2287-C374-89737D9A8374}"/>
              </a:ext>
            </a:extLst>
          </p:cNvPr>
          <p:cNvGrpSpPr/>
          <p:nvPr/>
        </p:nvGrpSpPr>
        <p:grpSpPr>
          <a:xfrm>
            <a:off x="6640402" y="533197"/>
            <a:ext cx="5107559" cy="5737971"/>
            <a:chOff x="7007970" y="494673"/>
            <a:chExt cx="4501850" cy="505750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3AD74B1-FE7F-52F9-9EDC-E09E42171D0F}"/>
                </a:ext>
              </a:extLst>
            </p:cNvPr>
            <p:cNvGrpSpPr/>
            <p:nvPr/>
          </p:nvGrpSpPr>
          <p:grpSpPr>
            <a:xfrm>
              <a:off x="7007970" y="2436785"/>
              <a:ext cx="2684670" cy="298288"/>
              <a:chOff x="5956073" y="6294655"/>
              <a:chExt cx="3180155" cy="298288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9A807E3-CBB3-6AB5-F8CE-AAF5E4798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318015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모서리가 둥근 직사각형 80">
                <a:extLst>
                  <a:ext uri="{FF2B5EF4-FFF2-40B4-BE49-F238E27FC236}">
                    <a16:creationId xmlns:a16="http://schemas.microsoft.com/office/drawing/2014/main" id="{C6B424BE-3BF0-DDAC-83C0-A3E046761373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Classification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76" name="그림 75" descr="텍스트, 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AE0D23-FB4F-7908-14AB-F5E71081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52" r="4101"/>
            <a:stretch/>
          </p:blipFill>
          <p:spPr>
            <a:xfrm>
              <a:off x="7007970" y="494921"/>
              <a:ext cx="2077011" cy="18737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A0BB3C8-0470-0115-7844-9779AF4B5275}"/>
                </a:ext>
              </a:extLst>
            </p:cNvPr>
            <p:cNvGrpSpPr/>
            <p:nvPr/>
          </p:nvGrpSpPr>
          <p:grpSpPr>
            <a:xfrm>
              <a:off x="9571170" y="2437807"/>
              <a:ext cx="1938650" cy="298288"/>
              <a:chOff x="5956073" y="6294655"/>
              <a:chExt cx="2460346" cy="298288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5E93300E-E2F4-CFB0-C659-03A96D3D7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모서리가 둥근 직사각형 80">
                <a:extLst>
                  <a:ext uri="{FF2B5EF4-FFF2-40B4-BE49-F238E27FC236}">
                    <a16:creationId xmlns:a16="http://schemas.microsoft.com/office/drawing/2014/main" id="{611210A0-7F5E-0F5F-B9CE-D2F6B5CC0B72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CHM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모델 결과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BADEB9E-F9E2-DB88-A093-6612234C3FA0}"/>
                </a:ext>
              </a:extLst>
            </p:cNvPr>
            <p:cNvGrpSpPr/>
            <p:nvPr/>
          </p:nvGrpSpPr>
          <p:grpSpPr>
            <a:xfrm>
              <a:off x="7007970" y="5253886"/>
              <a:ext cx="2077012" cy="298288"/>
              <a:chOff x="5868276" y="6294655"/>
              <a:chExt cx="2635943" cy="29828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3DF0AB3-99D4-CBF4-CC59-0BF2DB60D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276" y="6443799"/>
                <a:ext cx="263594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모서리가 둥근 직사각형 80">
                <a:extLst>
                  <a:ext uri="{FF2B5EF4-FFF2-40B4-BE49-F238E27FC236}">
                    <a16:creationId xmlns:a16="http://schemas.microsoft.com/office/drawing/2014/main" id="{7BF52758-5A39-637E-DA18-8172C97850C9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Tree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Top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6F225A7-4988-E598-B31C-FB27A6C5337E}"/>
                </a:ext>
              </a:extLst>
            </p:cNvPr>
            <p:cNvGrpSpPr/>
            <p:nvPr/>
          </p:nvGrpSpPr>
          <p:grpSpPr>
            <a:xfrm>
              <a:off x="9402394" y="5241199"/>
              <a:ext cx="2057400" cy="298288"/>
              <a:chOff x="5956073" y="6294655"/>
              <a:chExt cx="2460346" cy="29828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5EB0612E-DD3C-9250-5A8B-BD9827632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모서리가 둥근 직사각형 80">
                <a:extLst>
                  <a:ext uri="{FF2B5EF4-FFF2-40B4-BE49-F238E27FC236}">
                    <a16:creationId xmlns:a16="http://schemas.microsoft.com/office/drawing/2014/main" id="{1519BD36-31A7-1538-17CE-34A3AD2317F0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수목 </a:t>
                </a:r>
                <a:r>
                  <a:rPr lang="ko-KR" altLang="en-US" sz="9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개체목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86" name="그림 85" descr="텍스트, 지도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F75F3D6-6358-3274-0ABF-6F489E540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164" r="7201"/>
            <a:stretch/>
          </p:blipFill>
          <p:spPr>
            <a:xfrm>
              <a:off x="7007970" y="3090159"/>
              <a:ext cx="2077011" cy="200749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87" name="그림 86" descr="텍스트, 스크린샷, 지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EA9125D-AF2B-448B-9F38-ADBA222E4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486" r="6878"/>
            <a:stretch/>
          </p:blipFill>
          <p:spPr>
            <a:xfrm>
              <a:off x="9555930" y="494673"/>
              <a:ext cx="1938651" cy="187376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88" name="그림 87" descr="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DF6A6E6-66CA-5F3F-2ECC-357BC7C4C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509" t="4615" r="7183" b="-4089"/>
            <a:stretch>
              <a:fillRect/>
            </a:stretch>
          </p:blipFill>
          <p:spPr>
            <a:xfrm>
              <a:off x="9555930" y="3233739"/>
              <a:ext cx="1953890" cy="186391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EDB5D62-1F54-206E-05C8-5565AA87A6A0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E47498-366F-7BC8-1758-F95C6CB7574E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49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6CF57-5C61-4EC7-0FFB-54DCB7161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9774B-1283-1BD4-BEBE-74EE0CB828B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02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00F60-C203-0112-2B9B-FA9A4295BE0A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산림 층위구조 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B76D5F-2156-8931-B49D-EBC28D1F643C}"/>
              </a:ext>
            </a:extLst>
          </p:cNvPr>
          <p:cNvGrpSpPr/>
          <p:nvPr/>
        </p:nvGrpSpPr>
        <p:grpSpPr>
          <a:xfrm>
            <a:off x="495499" y="862127"/>
            <a:ext cx="6041522" cy="1154451"/>
            <a:chOff x="495499" y="862127"/>
            <a:chExt cx="6041522" cy="11544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4EE52D-81E7-9726-F30F-5CCFD89735A0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반경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 원형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 도함수를 활용하여 층위 개수와 범위를 산정함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352030-8008-E58E-4156-79D4EB286B3A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1E5B2-8A49-2160-5774-958FD664194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95CF3D8-CCC9-E399-A1F6-4C9F2B878C1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F9CB3FE6-386E-35F3-06B7-B680153969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BC3F4E47-D0FC-F6D5-B11B-C22D6DC5540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BE6CB98-B9AB-6070-D2C2-367D51D39A3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B77A661C-DD8A-975D-F350-8AAC905DEC2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8E2938-1305-19DE-6504-EA2C2D424F56}"/>
              </a:ext>
            </a:extLst>
          </p:cNvPr>
          <p:cNvGrpSpPr/>
          <p:nvPr/>
        </p:nvGrpSpPr>
        <p:grpSpPr>
          <a:xfrm>
            <a:off x="495499" y="2138417"/>
            <a:ext cx="5723082" cy="2601001"/>
            <a:chOff x="495499" y="2541288"/>
            <a:chExt cx="5723082" cy="26010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AA811C-DF41-F106-F9A6-6B90FCE734D4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 영역 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반경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파라미터에 따라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높이별 히스토그램 생성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적용 기준 참고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1. Ground point removal = 1.0m 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에러 발생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지면점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제거 높이 기준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2. Histogram bin-size = 1.0m 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높이별 기준 간격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3. Smoothing factor = 1.0m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히스토그램 라인에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스무딩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적용 기준 계수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Smoothing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라인에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2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 도함수 적용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별 층위 개수 및 개별 층위 높이 범위 산정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CC28EF1-90DA-A12F-C9ED-7284FEE1581E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2E82C4-537A-E458-AF6D-98D33E687F0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79F2AAF-DB04-73BA-1A0F-2A3B2E73CEF5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80ABC5E-420D-BCA8-64A9-5F8ADE173CE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6C3C4C53-A631-5005-6D41-5590175112B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1E1CED69-1A95-FB2C-098C-216B15D7C36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55E565C5-BF49-92E5-716A-5F3B6FDCAB6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83835A1-CEBB-65D9-B789-91AC4D64131F}"/>
              </a:ext>
            </a:extLst>
          </p:cNvPr>
          <p:cNvGrpSpPr/>
          <p:nvPr/>
        </p:nvGrpSpPr>
        <p:grpSpPr>
          <a:xfrm>
            <a:off x="495499" y="5021022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909F0F-6F18-4E6A-291F-08FBACCAE2F2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82A3526-C59E-8443-72DB-C86E691E0242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468640-7F31-DA3C-A860-E330180CAAE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058F2A5-A9A6-EAEE-3F14-1AF56129C5F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7E50E7C-C829-B702-72BA-62255BB3D26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3B8C5D3D-E034-B7F2-1645-A0E35D8F7F0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1A30ABC7-5EF8-9CF9-F62F-D58F0848BA4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EDF94DCE-BE6F-4A48-95BE-7F02ABF759A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0B4B38-4D08-4DD6-469C-055B12566E7C}"/>
              </a:ext>
            </a:extLst>
          </p:cNvPr>
          <p:cNvGrpSpPr/>
          <p:nvPr/>
        </p:nvGrpSpPr>
        <p:grpSpPr>
          <a:xfrm>
            <a:off x="6874018" y="90782"/>
            <a:ext cx="4627801" cy="3251458"/>
            <a:chOff x="10260" y="1549462"/>
            <a:chExt cx="5108885" cy="358946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F760F7-8A35-AC68-9EF8-67AE505FA493}"/>
                </a:ext>
              </a:extLst>
            </p:cNvPr>
            <p:cNvGrpSpPr/>
            <p:nvPr/>
          </p:nvGrpSpPr>
          <p:grpSpPr>
            <a:xfrm>
              <a:off x="744843" y="3772658"/>
              <a:ext cx="3784769" cy="1038856"/>
              <a:chOff x="744843" y="2434363"/>
              <a:chExt cx="3784769" cy="3518320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83EE40B-8E27-B426-B2EC-422899090F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3238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B3F06A29-CCCA-385F-AC2B-6CD17E23F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843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A831DEF-061E-3BE6-0BC2-F30D0D114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0976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1EA3A83-00C2-C074-AD1F-7829F616B7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816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742D9752-5BB2-AD29-2F12-8AF61D912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4769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4AE5D29A-3CBD-FBEC-BD00-247C4B208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612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0739E0A-89AD-9F68-C321-D48ADFC4FF98}"/>
                </a:ext>
              </a:extLst>
            </p:cNvPr>
            <p:cNvSpPr/>
            <p:nvPr/>
          </p:nvSpPr>
          <p:spPr>
            <a:xfrm>
              <a:off x="745206" y="3767931"/>
              <a:ext cx="442244" cy="191293"/>
            </a:xfrm>
            <a:custGeom>
              <a:avLst/>
              <a:gdLst>
                <a:gd name="connsiteX0" fmla="*/ 0 w 441325"/>
                <a:gd name="connsiteY0" fmla="*/ 0 h 193675"/>
                <a:gd name="connsiteX1" fmla="*/ 441325 w 441325"/>
                <a:gd name="connsiteY1" fmla="*/ 3175 h 193675"/>
                <a:gd name="connsiteX2" fmla="*/ 393700 w 441325"/>
                <a:gd name="connsiteY2" fmla="*/ 92075 h 193675"/>
                <a:gd name="connsiteX3" fmla="*/ 190500 w 441325"/>
                <a:gd name="connsiteY3" fmla="*/ 193675 h 193675"/>
                <a:gd name="connsiteX4" fmla="*/ 6350 w 441325"/>
                <a:gd name="connsiteY4" fmla="*/ 193675 h 193675"/>
                <a:gd name="connsiteX5" fmla="*/ 0 w 441325"/>
                <a:gd name="connsiteY5" fmla="*/ 0 h 193675"/>
                <a:gd name="connsiteX0" fmla="*/ 919 w 442244"/>
                <a:gd name="connsiteY0" fmla="*/ 0 h 193675"/>
                <a:gd name="connsiteX1" fmla="*/ 442244 w 442244"/>
                <a:gd name="connsiteY1" fmla="*/ 3175 h 193675"/>
                <a:gd name="connsiteX2" fmla="*/ 394619 w 442244"/>
                <a:gd name="connsiteY2" fmla="*/ 92075 h 193675"/>
                <a:gd name="connsiteX3" fmla="*/ 191419 w 442244"/>
                <a:gd name="connsiteY3" fmla="*/ 193675 h 193675"/>
                <a:gd name="connsiteX4" fmla="*/ 125 w 442244"/>
                <a:gd name="connsiteY4" fmla="*/ 184150 h 193675"/>
                <a:gd name="connsiteX5" fmla="*/ 919 w 442244"/>
                <a:gd name="connsiteY5" fmla="*/ 0 h 193675"/>
                <a:gd name="connsiteX0" fmla="*/ 919 w 442244"/>
                <a:gd name="connsiteY0" fmla="*/ 0 h 191293"/>
                <a:gd name="connsiteX1" fmla="*/ 442244 w 442244"/>
                <a:gd name="connsiteY1" fmla="*/ 3175 h 191293"/>
                <a:gd name="connsiteX2" fmla="*/ 394619 w 442244"/>
                <a:gd name="connsiteY2" fmla="*/ 92075 h 191293"/>
                <a:gd name="connsiteX3" fmla="*/ 186657 w 442244"/>
                <a:gd name="connsiteY3" fmla="*/ 191293 h 191293"/>
                <a:gd name="connsiteX4" fmla="*/ 125 w 442244"/>
                <a:gd name="connsiteY4" fmla="*/ 184150 h 191293"/>
                <a:gd name="connsiteX5" fmla="*/ 919 w 442244"/>
                <a:gd name="connsiteY5" fmla="*/ 0 h 191293"/>
                <a:gd name="connsiteX0" fmla="*/ 919 w 442244"/>
                <a:gd name="connsiteY0" fmla="*/ 0 h 191293"/>
                <a:gd name="connsiteX1" fmla="*/ 442244 w 442244"/>
                <a:gd name="connsiteY1" fmla="*/ 3175 h 191293"/>
                <a:gd name="connsiteX2" fmla="*/ 385094 w 442244"/>
                <a:gd name="connsiteY2" fmla="*/ 82550 h 191293"/>
                <a:gd name="connsiteX3" fmla="*/ 186657 w 442244"/>
                <a:gd name="connsiteY3" fmla="*/ 191293 h 191293"/>
                <a:gd name="connsiteX4" fmla="*/ 125 w 442244"/>
                <a:gd name="connsiteY4" fmla="*/ 184150 h 191293"/>
                <a:gd name="connsiteX5" fmla="*/ 919 w 442244"/>
                <a:gd name="connsiteY5" fmla="*/ 0 h 191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244" h="191293">
                  <a:moveTo>
                    <a:pt x="919" y="0"/>
                  </a:moveTo>
                  <a:lnTo>
                    <a:pt x="442244" y="3175"/>
                  </a:lnTo>
                  <a:lnTo>
                    <a:pt x="385094" y="82550"/>
                  </a:lnTo>
                  <a:lnTo>
                    <a:pt x="186657" y="191293"/>
                  </a:lnTo>
                  <a:lnTo>
                    <a:pt x="125" y="184150"/>
                  </a:lnTo>
                  <a:cubicBezTo>
                    <a:pt x="-933" y="121708"/>
                    <a:pt x="5152" y="68792"/>
                    <a:pt x="919" y="0"/>
                  </a:cubicBez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0C1571B-20B4-0B71-AC6E-D078C9E6BB15}"/>
                </a:ext>
              </a:extLst>
            </p:cNvPr>
            <p:cNvSpPr/>
            <p:nvPr/>
          </p:nvSpPr>
          <p:spPr>
            <a:xfrm>
              <a:off x="2528888" y="3775039"/>
              <a:ext cx="490537" cy="278642"/>
            </a:xfrm>
            <a:custGeom>
              <a:avLst/>
              <a:gdLst>
                <a:gd name="connsiteX0" fmla="*/ 0 w 504825"/>
                <a:gd name="connsiteY0" fmla="*/ 0 h 288131"/>
                <a:gd name="connsiteX1" fmla="*/ 504825 w 504825"/>
                <a:gd name="connsiteY1" fmla="*/ 0 h 288131"/>
                <a:gd name="connsiteX2" fmla="*/ 319087 w 504825"/>
                <a:gd name="connsiteY2" fmla="*/ 288131 h 288131"/>
                <a:gd name="connsiteX3" fmla="*/ 123825 w 504825"/>
                <a:gd name="connsiteY3" fmla="*/ 195262 h 288131"/>
                <a:gd name="connsiteX4" fmla="*/ 0 w 504825"/>
                <a:gd name="connsiteY4" fmla="*/ 0 h 288131"/>
                <a:gd name="connsiteX0" fmla="*/ 0 w 504825"/>
                <a:gd name="connsiteY0" fmla="*/ 0 h 288131"/>
                <a:gd name="connsiteX1" fmla="*/ 504825 w 504825"/>
                <a:gd name="connsiteY1" fmla="*/ 0 h 288131"/>
                <a:gd name="connsiteX2" fmla="*/ 319087 w 504825"/>
                <a:gd name="connsiteY2" fmla="*/ 288131 h 288131"/>
                <a:gd name="connsiteX3" fmla="*/ 135731 w 504825"/>
                <a:gd name="connsiteY3" fmla="*/ 190337 h 288131"/>
                <a:gd name="connsiteX4" fmla="*/ 0 w 504825"/>
                <a:gd name="connsiteY4" fmla="*/ 0 h 288131"/>
                <a:gd name="connsiteX0" fmla="*/ 0 w 497681"/>
                <a:gd name="connsiteY0" fmla="*/ 0 h 288131"/>
                <a:gd name="connsiteX1" fmla="*/ 497681 w 497681"/>
                <a:gd name="connsiteY1" fmla="*/ 0 h 288131"/>
                <a:gd name="connsiteX2" fmla="*/ 311943 w 497681"/>
                <a:gd name="connsiteY2" fmla="*/ 288131 h 288131"/>
                <a:gd name="connsiteX3" fmla="*/ 128587 w 497681"/>
                <a:gd name="connsiteY3" fmla="*/ 190337 h 288131"/>
                <a:gd name="connsiteX4" fmla="*/ 0 w 497681"/>
                <a:gd name="connsiteY4" fmla="*/ 0 h 288131"/>
                <a:gd name="connsiteX0" fmla="*/ 0 w 497681"/>
                <a:gd name="connsiteY0" fmla="*/ 0 h 288131"/>
                <a:gd name="connsiteX1" fmla="*/ 497681 w 497681"/>
                <a:gd name="connsiteY1" fmla="*/ 0 h 288131"/>
                <a:gd name="connsiteX2" fmla="*/ 307180 w 497681"/>
                <a:gd name="connsiteY2" fmla="*/ 288131 h 288131"/>
                <a:gd name="connsiteX3" fmla="*/ 128587 w 497681"/>
                <a:gd name="connsiteY3" fmla="*/ 190337 h 288131"/>
                <a:gd name="connsiteX4" fmla="*/ 0 w 497681"/>
                <a:gd name="connsiteY4" fmla="*/ 0 h 288131"/>
                <a:gd name="connsiteX0" fmla="*/ 0 w 490537"/>
                <a:gd name="connsiteY0" fmla="*/ 0 h 288131"/>
                <a:gd name="connsiteX1" fmla="*/ 490537 w 490537"/>
                <a:gd name="connsiteY1" fmla="*/ 0 h 288131"/>
                <a:gd name="connsiteX2" fmla="*/ 307180 w 490537"/>
                <a:gd name="connsiteY2" fmla="*/ 288131 h 288131"/>
                <a:gd name="connsiteX3" fmla="*/ 128587 w 490537"/>
                <a:gd name="connsiteY3" fmla="*/ 190337 h 288131"/>
                <a:gd name="connsiteX4" fmla="*/ 0 w 490537"/>
                <a:gd name="connsiteY4" fmla="*/ 0 h 28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537" h="288131">
                  <a:moveTo>
                    <a:pt x="0" y="0"/>
                  </a:moveTo>
                  <a:lnTo>
                    <a:pt x="490537" y="0"/>
                  </a:lnTo>
                  <a:lnTo>
                    <a:pt x="307180" y="288131"/>
                  </a:lnTo>
                  <a:lnTo>
                    <a:pt x="128587" y="190337"/>
                  </a:lnTo>
                  <a:lnTo>
                    <a:pt x="0" y="0"/>
                  </a:ln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86B45F2-F002-4299-558F-E4CAA868AD6F}"/>
                </a:ext>
              </a:extLst>
            </p:cNvPr>
            <p:cNvSpPr/>
            <p:nvPr/>
          </p:nvSpPr>
          <p:spPr>
            <a:xfrm>
              <a:off x="3795713" y="3770312"/>
              <a:ext cx="735806" cy="566738"/>
            </a:xfrm>
            <a:custGeom>
              <a:avLst/>
              <a:gdLst>
                <a:gd name="connsiteX0" fmla="*/ 0 w 754856"/>
                <a:gd name="connsiteY0" fmla="*/ 0 h 566738"/>
                <a:gd name="connsiteX1" fmla="*/ 754856 w 754856"/>
                <a:gd name="connsiteY1" fmla="*/ 0 h 566738"/>
                <a:gd name="connsiteX2" fmla="*/ 578643 w 754856"/>
                <a:gd name="connsiteY2" fmla="*/ 178594 h 566738"/>
                <a:gd name="connsiteX3" fmla="*/ 381000 w 754856"/>
                <a:gd name="connsiteY3" fmla="*/ 566738 h 566738"/>
                <a:gd name="connsiteX4" fmla="*/ 192881 w 754856"/>
                <a:gd name="connsiteY4" fmla="*/ 481013 h 566738"/>
                <a:gd name="connsiteX5" fmla="*/ 0 w 754856"/>
                <a:gd name="connsiteY5" fmla="*/ 0 h 566738"/>
                <a:gd name="connsiteX0" fmla="*/ 0 w 754856"/>
                <a:gd name="connsiteY0" fmla="*/ 0 h 566738"/>
                <a:gd name="connsiteX1" fmla="*/ 754856 w 754856"/>
                <a:gd name="connsiteY1" fmla="*/ 0 h 566738"/>
                <a:gd name="connsiteX2" fmla="*/ 578643 w 754856"/>
                <a:gd name="connsiteY2" fmla="*/ 178594 h 566738"/>
                <a:gd name="connsiteX3" fmla="*/ 381000 w 754856"/>
                <a:gd name="connsiteY3" fmla="*/ 566738 h 566738"/>
                <a:gd name="connsiteX4" fmla="*/ 200025 w 754856"/>
                <a:gd name="connsiteY4" fmla="*/ 481013 h 566738"/>
                <a:gd name="connsiteX5" fmla="*/ 0 w 754856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69118 w 745331"/>
                <a:gd name="connsiteY2" fmla="*/ 178594 h 566738"/>
                <a:gd name="connsiteX3" fmla="*/ 371475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59593 w 745331"/>
                <a:gd name="connsiteY2" fmla="*/ 173831 h 566738"/>
                <a:gd name="connsiteX3" fmla="*/ 371475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59593 w 745331"/>
                <a:gd name="connsiteY2" fmla="*/ 173831 h 566738"/>
                <a:gd name="connsiteX3" fmla="*/ 364331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35806"/>
                <a:gd name="connsiteY0" fmla="*/ 0 h 566738"/>
                <a:gd name="connsiteX1" fmla="*/ 735806 w 735806"/>
                <a:gd name="connsiteY1" fmla="*/ 0 h 566738"/>
                <a:gd name="connsiteX2" fmla="*/ 559593 w 735806"/>
                <a:gd name="connsiteY2" fmla="*/ 173831 h 566738"/>
                <a:gd name="connsiteX3" fmla="*/ 364331 w 735806"/>
                <a:gd name="connsiteY3" fmla="*/ 566738 h 566738"/>
                <a:gd name="connsiteX4" fmla="*/ 190500 w 735806"/>
                <a:gd name="connsiteY4" fmla="*/ 481013 h 566738"/>
                <a:gd name="connsiteX5" fmla="*/ 0 w 735806"/>
                <a:gd name="connsiteY5" fmla="*/ 0 h 56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5806" h="566738">
                  <a:moveTo>
                    <a:pt x="0" y="0"/>
                  </a:moveTo>
                  <a:lnTo>
                    <a:pt x="735806" y="0"/>
                  </a:lnTo>
                  <a:lnTo>
                    <a:pt x="559593" y="173831"/>
                  </a:lnTo>
                  <a:lnTo>
                    <a:pt x="364331" y="566738"/>
                  </a:lnTo>
                  <a:lnTo>
                    <a:pt x="190500" y="481013"/>
                  </a:lnTo>
                  <a:lnTo>
                    <a:pt x="0" y="0"/>
                  </a:ln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CD337-B495-E040-D3C1-38E7127A9B4D}"/>
                </a:ext>
              </a:extLst>
            </p:cNvPr>
            <p:cNvSpPr txBox="1"/>
            <p:nvPr/>
          </p:nvSpPr>
          <p:spPr>
            <a:xfrm>
              <a:off x="478396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649E62-FF96-8ABB-A394-8CDD850F7F77}"/>
                </a:ext>
              </a:extLst>
            </p:cNvPr>
            <p:cNvSpPr txBox="1"/>
            <p:nvPr/>
          </p:nvSpPr>
          <p:spPr>
            <a:xfrm>
              <a:off x="936515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6.0m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5BC9A9-C53C-5FF8-7D45-81B716786832}"/>
                </a:ext>
              </a:extLst>
            </p:cNvPr>
            <p:cNvSpPr txBox="1"/>
            <p:nvPr/>
          </p:nvSpPr>
          <p:spPr>
            <a:xfrm>
              <a:off x="2218878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9.5m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129E8A-F1E8-7DC2-EA3A-5AD3B79A40FA}"/>
                </a:ext>
              </a:extLst>
            </p:cNvPr>
            <p:cNvSpPr txBox="1"/>
            <p:nvPr/>
          </p:nvSpPr>
          <p:spPr>
            <a:xfrm>
              <a:off x="2739846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8A6041-90D8-F17B-D392-CD35FCDE251C}"/>
                </a:ext>
              </a:extLst>
            </p:cNvPr>
            <p:cNvSpPr txBox="1"/>
            <p:nvPr/>
          </p:nvSpPr>
          <p:spPr>
            <a:xfrm>
              <a:off x="3498045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12.5m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4FA3CE-393E-6148-4A65-77FCD7126F8B}"/>
                </a:ext>
              </a:extLst>
            </p:cNvPr>
            <p:cNvSpPr txBox="1"/>
            <p:nvPr/>
          </p:nvSpPr>
          <p:spPr>
            <a:xfrm>
              <a:off x="4242889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14.5m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CCC6633-5C4B-C5D9-E921-6CED81C3987E}"/>
                </a:ext>
              </a:extLst>
            </p:cNvPr>
            <p:cNvSpPr/>
            <p:nvPr/>
          </p:nvSpPr>
          <p:spPr>
            <a:xfrm>
              <a:off x="530718" y="4811514"/>
              <a:ext cx="931205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CF5A585-D8A7-3387-952B-D186281B0896}"/>
                </a:ext>
              </a:extLst>
            </p:cNvPr>
            <p:cNvSpPr/>
            <p:nvPr/>
          </p:nvSpPr>
          <p:spPr>
            <a:xfrm>
              <a:off x="2302263" y="4811514"/>
              <a:ext cx="970309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C303AC5-5FC1-8F3C-F94C-A96D115E69FE}"/>
                </a:ext>
              </a:extLst>
            </p:cNvPr>
            <p:cNvSpPr/>
            <p:nvPr/>
          </p:nvSpPr>
          <p:spPr>
            <a:xfrm>
              <a:off x="3559303" y="4811514"/>
              <a:ext cx="1257032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49" name="Picture 10">
              <a:extLst>
                <a:ext uri="{FF2B5EF4-FFF2-40B4-BE49-F238E27FC236}">
                  <a16:creationId xmlns:a16="http://schemas.microsoft.com/office/drawing/2014/main" id="{DA096514-2A0E-63F7-43E6-5B0361813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27" y="1549462"/>
              <a:ext cx="4931418" cy="3113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BBCABC5-EA80-3C67-B184-EFEA96A422A0}"/>
                </a:ext>
              </a:extLst>
            </p:cNvPr>
            <p:cNvSpPr/>
            <p:nvPr/>
          </p:nvSpPr>
          <p:spPr>
            <a:xfrm>
              <a:off x="10260" y="4841913"/>
              <a:ext cx="594419" cy="262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fontAlgn="base" latinLnBrk="0">
                <a:spcBef>
                  <a:spcPts val="400"/>
                </a:spcBef>
                <a:defRPr/>
              </a:pPr>
              <a:r>
                <a:rPr lang="ko-KR" altLang="en-US" sz="90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시작</a:t>
              </a:r>
              <a:endParaRPr lang="en-US" altLang="ko-KR" sz="9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45BA0FD-6A86-F6A6-E41C-439B1892FB49}"/>
                </a:ext>
              </a:extLst>
            </p:cNvPr>
            <p:cNvSpPr/>
            <p:nvPr/>
          </p:nvSpPr>
          <p:spPr>
            <a:xfrm>
              <a:off x="1418431" y="4841913"/>
              <a:ext cx="510596" cy="262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fontAlgn="base" latinLnBrk="0">
                <a:spcBef>
                  <a:spcPts val="400"/>
                </a:spcBef>
                <a:defRPr/>
              </a:pPr>
              <a:r>
                <a:rPr lang="ko-KR" altLang="en-US" sz="90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 끝</a:t>
              </a:r>
              <a:endParaRPr lang="en-US" altLang="ko-KR" sz="9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9A4970A-A42A-5463-3DEE-821D6747D34D}"/>
              </a:ext>
            </a:extLst>
          </p:cNvPr>
          <p:cNvGrpSpPr/>
          <p:nvPr/>
        </p:nvGrpSpPr>
        <p:grpSpPr>
          <a:xfrm>
            <a:off x="7202139" y="3756264"/>
            <a:ext cx="4351020" cy="2896452"/>
            <a:chOff x="986351" y="4207895"/>
            <a:chExt cx="5002745" cy="333030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3D541B3-B563-841B-1B11-4601A4358747}"/>
                </a:ext>
              </a:extLst>
            </p:cNvPr>
            <p:cNvSpPr/>
            <p:nvPr/>
          </p:nvSpPr>
          <p:spPr>
            <a:xfrm>
              <a:off x="986351" y="5824677"/>
              <a:ext cx="4937792" cy="1713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06546D2-87EA-6541-8B7F-F7DFF6CF9F65}"/>
                </a:ext>
              </a:extLst>
            </p:cNvPr>
            <p:cNvSpPr/>
            <p:nvPr/>
          </p:nvSpPr>
          <p:spPr>
            <a:xfrm>
              <a:off x="3327992" y="4223521"/>
              <a:ext cx="2596151" cy="16524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60" name="Picture 10">
              <a:extLst>
                <a:ext uri="{FF2B5EF4-FFF2-40B4-BE49-F238E27FC236}">
                  <a16:creationId xmlns:a16="http://schemas.microsoft.com/office/drawing/2014/main" id="{ADDD7281-2B99-311E-7725-F2884CA97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063" y="6284719"/>
              <a:ext cx="2084677" cy="119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524BCBB-C4A5-657A-3487-B3727942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7992" y="4467794"/>
              <a:ext cx="2569669" cy="1408127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E891502-8B1D-1B17-3DE5-C146DE149364}"/>
                </a:ext>
              </a:extLst>
            </p:cNvPr>
            <p:cNvGrpSpPr/>
            <p:nvPr/>
          </p:nvGrpSpPr>
          <p:grpSpPr>
            <a:xfrm>
              <a:off x="995275" y="4207895"/>
              <a:ext cx="2332717" cy="1668027"/>
              <a:chOff x="-3017852" y="4440476"/>
              <a:chExt cx="3293572" cy="2355094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A4DC236-6FD8-46DC-8730-126DBFF1AD57}"/>
                  </a:ext>
                </a:extLst>
              </p:cNvPr>
              <p:cNvSpPr/>
              <p:nvPr/>
            </p:nvSpPr>
            <p:spPr>
              <a:xfrm>
                <a:off x="-3017852" y="4461988"/>
                <a:ext cx="3293572" cy="2333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FE3AA2A5-2969-43E3-FEE3-49E3CA0EB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01828" y="4734006"/>
                <a:ext cx="2861524" cy="1928624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6292258-39C7-CD02-C139-791505E1D2A0}"/>
                  </a:ext>
                </a:extLst>
              </p:cNvPr>
              <p:cNvSpPr/>
              <p:nvPr/>
            </p:nvSpPr>
            <p:spPr>
              <a:xfrm>
                <a:off x="-2600541" y="4440476"/>
                <a:ext cx="2043045" cy="497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spc="-7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대상지 </a:t>
                </a:r>
                <a:r>
                  <a:rPr lang="ko-KR" altLang="en-US" sz="1000" spc="-70" dirty="0" err="1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점군</a:t>
                </a:r>
                <a:r>
                  <a:rPr lang="ko-KR" altLang="en-US" sz="1000" spc="-7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자료</a:t>
                </a:r>
                <a:endPara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412ADC8B-20C1-FB61-C6C8-D2B938D3BA0B}"/>
                  </a:ext>
                </a:extLst>
              </p:cNvPr>
              <p:cNvSpPr/>
              <p:nvPr/>
            </p:nvSpPr>
            <p:spPr>
              <a:xfrm>
                <a:off x="-2923395" y="4580916"/>
                <a:ext cx="283653" cy="283653"/>
              </a:xfrm>
              <a:prstGeom prst="ellipse">
                <a:avLst/>
              </a:prstGeom>
              <a:solidFill>
                <a:srgbClr val="2175C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1</a:t>
                </a:r>
                <a:endParaRPr lang="ko-KR" altLang="en-US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914AC83-9AEC-4B19-4F2D-1939C2276261}"/>
                </a:ext>
              </a:extLst>
            </p:cNvPr>
            <p:cNvSpPr/>
            <p:nvPr/>
          </p:nvSpPr>
          <p:spPr>
            <a:xfrm>
              <a:off x="3802932" y="4264859"/>
              <a:ext cx="2158654" cy="340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spc="-70" dirty="0" err="1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클래스 분류 및 </a:t>
              </a:r>
              <a:r>
                <a: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normalize </a:t>
              </a: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진행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688C4C8-006F-B349-9E81-17E267B67DAA}"/>
                </a:ext>
              </a:extLst>
            </p:cNvPr>
            <p:cNvSpPr/>
            <p:nvPr/>
          </p:nvSpPr>
          <p:spPr>
            <a:xfrm>
              <a:off x="3394892" y="436432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12EF860-E7CA-0ACF-0E6F-88453465CC43}"/>
                </a:ext>
              </a:extLst>
            </p:cNvPr>
            <p:cNvSpPr/>
            <p:nvPr/>
          </p:nvSpPr>
          <p:spPr>
            <a:xfrm>
              <a:off x="3632713" y="436432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771F2BE-38C4-0B5C-3A84-63FBC53A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0612" y="5442181"/>
              <a:ext cx="517666" cy="251454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92917C9-2968-4E0D-065E-940B40D50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7802" y="6969289"/>
              <a:ext cx="2403669" cy="568908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01F13BA-56C2-22AC-2D52-684B03A15CCC}"/>
                </a:ext>
              </a:extLst>
            </p:cNvPr>
            <p:cNvSpPr/>
            <p:nvPr/>
          </p:nvSpPr>
          <p:spPr>
            <a:xfrm>
              <a:off x="1295421" y="6026855"/>
              <a:ext cx="1587217" cy="340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subplot </a:t>
              </a:r>
              <a:r>
                <a:rPr lang="ko-KR" altLang="en-US" sz="1000" spc="-70" dirty="0" err="1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클리핑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66F3603C-FB1E-6590-B709-F6FF9423369D}"/>
                </a:ext>
              </a:extLst>
            </p:cNvPr>
            <p:cNvSpPr/>
            <p:nvPr/>
          </p:nvSpPr>
          <p:spPr>
            <a:xfrm>
              <a:off x="1068589" y="609576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B8BB4CD-9A5D-729A-4B77-76FCE8DDF9BE}"/>
                </a:ext>
              </a:extLst>
            </p:cNvPr>
            <p:cNvCxnSpPr/>
            <p:nvPr/>
          </p:nvCxnSpPr>
          <p:spPr>
            <a:xfrm>
              <a:off x="1318886" y="6461607"/>
              <a:ext cx="0" cy="224874"/>
            </a:xfrm>
            <a:prstGeom prst="line">
              <a:avLst/>
            </a:prstGeom>
            <a:ln w="3810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FE33656-2B74-8D40-BC2F-B6AEC5823932}"/>
                </a:ext>
              </a:extLst>
            </p:cNvPr>
            <p:cNvSpPr/>
            <p:nvPr/>
          </p:nvSpPr>
          <p:spPr>
            <a:xfrm>
              <a:off x="1264597" y="6400169"/>
              <a:ext cx="671360" cy="29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D58D823-9D06-A178-93B7-AE3EA60F6814}"/>
                </a:ext>
              </a:extLst>
            </p:cNvPr>
            <p:cNvSpPr/>
            <p:nvPr/>
          </p:nvSpPr>
          <p:spPr>
            <a:xfrm>
              <a:off x="3983416" y="5984350"/>
              <a:ext cx="2005680" cy="352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도함수 기반의 분석 방법론 적용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71A7F80-189B-F7E4-2ACA-04096415C52E}"/>
                </a:ext>
              </a:extLst>
            </p:cNvPr>
            <p:cNvSpPr/>
            <p:nvPr/>
          </p:nvSpPr>
          <p:spPr>
            <a:xfrm>
              <a:off x="3809055" y="6053262"/>
              <a:ext cx="201600" cy="201600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5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CA4AF08-94B0-E92F-8AB9-4C71B49EAA6E}"/>
              </a:ext>
            </a:extLst>
          </p:cNvPr>
          <p:cNvSpPr txBox="1"/>
          <p:nvPr/>
        </p:nvSpPr>
        <p:spPr>
          <a:xfrm>
            <a:off x="7151692" y="3388686"/>
            <a:ext cx="4282352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항공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LiDAR </a:t>
            </a:r>
            <a:r>
              <a:rPr lang="ko-KR" altLang="en-US" sz="1000" dirty="0" err="1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점군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히스토그램 기반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 도함수 적용 결과 예시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층위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00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3451372-FE3A-E64F-7977-0852864830F2}"/>
              </a:ext>
            </a:extLst>
          </p:cNvPr>
          <p:cNvSpPr/>
          <p:nvPr/>
        </p:nvSpPr>
        <p:spPr>
          <a:xfrm>
            <a:off x="6775436" y="73748"/>
            <a:ext cx="5145289" cy="663029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173962-0533-DDF0-F49C-1B7F9E2CB6B0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805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3C6FA-2E3D-EC13-3156-A797E3623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BB474C-90EA-7A4E-A724-D0652D2EA6B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03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B53-9156-2577-0A28-B160F643FE9A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산림 수목정보 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A46312A-FEC0-1679-C14C-33394A0A875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D7C81F-3481-AD17-8B92-E82E0D13B883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Local Maximum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수목 탐지 방법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10E16FD-853C-81C1-C308-89A14ECB47B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C36B6-0758-EA34-97F9-2F87804B771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2A1BC0-B33A-6371-F3D7-18D71AF7AF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A87CA9C-DA63-76D8-F99F-D333B18458B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F292100-C448-B8E8-F783-ADE78C02E12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2FD31DAC-01B9-F815-8F48-811EAD80923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88D56F3E-88E4-62AE-5424-966C5E75D90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1C7AB97-B9BF-292C-BD76-9186E00A9D8F}"/>
              </a:ext>
            </a:extLst>
          </p:cNvPr>
          <p:cNvGrpSpPr/>
          <p:nvPr/>
        </p:nvGrpSpPr>
        <p:grpSpPr>
          <a:xfrm>
            <a:off x="495499" y="2138417"/>
            <a:ext cx="5723082" cy="2549705"/>
            <a:chOff x="495499" y="2541288"/>
            <a:chExt cx="5723082" cy="25497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CEE751-A051-2EDE-B93A-3FEBB878B9BE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980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산림을 포함한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영역의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자료를 지면과 비지면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식생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구조물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분류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(DSM)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(DEM)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빼서 수목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(CHM)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CHM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Tree Top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기준으로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개체목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및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높이값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탐지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수목으로 인식되는 최소 높이는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UN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숲 정의에 따라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2m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이상으로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전신주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비수목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객체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오탐지를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방지하기 위해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유형별 높이 제한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산림지역에서는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40m,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비산림지역은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30m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제한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5BA0691-FAE1-CAFF-A9A1-2FBA8F581A4E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8358A2-300A-F868-19ED-BE37321F1BD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8A463E3-A4F8-CBCA-9294-6600BB806D2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F2BA5A1-3DFF-3906-3D99-94A59CC6BD7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7F5E780F-D72D-BDE5-6063-4DE3BB46A86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686F6BA1-CA74-8EC0-EC1C-9FC1C2EF4BE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5B329320-981E-E02D-9585-397020BB74E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618FD48-62A7-DE07-A938-6F5D03295183}"/>
              </a:ext>
            </a:extLst>
          </p:cNvPr>
          <p:cNvGrpSpPr/>
          <p:nvPr/>
        </p:nvGrpSpPr>
        <p:grpSpPr>
          <a:xfrm>
            <a:off x="495499" y="4857688"/>
            <a:ext cx="5166290" cy="1503265"/>
            <a:chOff x="495499" y="4390015"/>
            <a:chExt cx="5166290" cy="15032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CB46E1-BD8A-12C1-6363-A14BB094D7C0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지상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FED8AD5-0B19-EBB7-61AE-1119CA6DC00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622C0-3977-B615-E232-E2094A9F55D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2ECD6D6-80CC-22DE-499E-AD1F1C7D602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9ADE2986-378E-D8B4-F29D-43E393EB7F3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28C071B1-A67C-1E72-715C-F426E009296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40A02D6A-BED9-B81D-1717-2A001FBD0E8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FE4E6D61-9F47-0058-1538-4734CA9E714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AC6CA4E-396F-07D4-8FD0-233A0C970CFE}"/>
              </a:ext>
            </a:extLst>
          </p:cNvPr>
          <p:cNvGrpSpPr/>
          <p:nvPr/>
        </p:nvGrpSpPr>
        <p:grpSpPr>
          <a:xfrm>
            <a:off x="6640402" y="533478"/>
            <a:ext cx="5107559" cy="5737690"/>
            <a:chOff x="7007970" y="494921"/>
            <a:chExt cx="4501850" cy="505725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4AA7842-FDC6-D180-802A-968E77CFD68B}"/>
                </a:ext>
              </a:extLst>
            </p:cNvPr>
            <p:cNvGrpSpPr/>
            <p:nvPr/>
          </p:nvGrpSpPr>
          <p:grpSpPr>
            <a:xfrm>
              <a:off x="7007970" y="2436785"/>
              <a:ext cx="2684670" cy="298288"/>
              <a:chOff x="5956073" y="6294655"/>
              <a:chExt cx="3180155" cy="298288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F6CAC7A6-DE4F-DBB7-2364-A45E37CE0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318015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모서리가 둥근 직사각형 80">
                <a:extLst>
                  <a:ext uri="{FF2B5EF4-FFF2-40B4-BE49-F238E27FC236}">
                    <a16:creationId xmlns:a16="http://schemas.microsoft.com/office/drawing/2014/main" id="{AEC34EF0-D249-D8B9-2D72-EE4EF1E44244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지면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/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비지면 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76" name="그림 75" descr="텍스트, 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6627D0F-B33A-0E3B-ED16-50C2F0540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52" r="4101"/>
            <a:stretch/>
          </p:blipFill>
          <p:spPr>
            <a:xfrm>
              <a:off x="7007970" y="494921"/>
              <a:ext cx="2077011" cy="18737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5A12B40-9AA4-EC9E-92D3-AF81F11F4347}"/>
                </a:ext>
              </a:extLst>
            </p:cNvPr>
            <p:cNvGrpSpPr/>
            <p:nvPr/>
          </p:nvGrpSpPr>
          <p:grpSpPr>
            <a:xfrm>
              <a:off x="9571170" y="2437807"/>
              <a:ext cx="1938650" cy="298288"/>
              <a:chOff x="5956073" y="6294655"/>
              <a:chExt cx="2460346" cy="298288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503A20E4-4FA9-BCFB-6410-61CE5FC1D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모서리가 둥근 직사각형 80">
                <a:extLst>
                  <a:ext uri="{FF2B5EF4-FFF2-40B4-BE49-F238E27FC236}">
                    <a16:creationId xmlns:a16="http://schemas.microsoft.com/office/drawing/2014/main" id="{6826F728-5BB6-699D-9BD9-B635858838E5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Tree Top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6C0BF39-F630-CD4D-ECC6-3998D6C11BF9}"/>
                </a:ext>
              </a:extLst>
            </p:cNvPr>
            <p:cNvGrpSpPr/>
            <p:nvPr/>
          </p:nvGrpSpPr>
          <p:grpSpPr>
            <a:xfrm>
              <a:off x="7007970" y="5253886"/>
              <a:ext cx="2077012" cy="298288"/>
              <a:chOff x="5868276" y="6294655"/>
              <a:chExt cx="2635943" cy="29828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9612C825-A926-C766-C049-AC54836FE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276" y="6443799"/>
                <a:ext cx="263594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모서리가 둥근 직사각형 80">
                <a:extLst>
                  <a:ext uri="{FF2B5EF4-FFF2-40B4-BE49-F238E27FC236}">
                    <a16:creationId xmlns:a16="http://schemas.microsoft.com/office/drawing/2014/main" id="{4B34377B-935B-0797-F6ED-9642CC15DCC2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개체목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속성 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E68AC28-ECF5-0287-2857-A0CB878F218C}"/>
                </a:ext>
              </a:extLst>
            </p:cNvPr>
            <p:cNvGrpSpPr/>
            <p:nvPr/>
          </p:nvGrpSpPr>
          <p:grpSpPr>
            <a:xfrm>
              <a:off x="9402394" y="5241199"/>
              <a:ext cx="2057400" cy="298288"/>
              <a:chOff x="5956073" y="6294655"/>
              <a:chExt cx="2460346" cy="29828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BD8528C8-BE41-73AB-7B91-89D113D3E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모서리가 둥근 직사각형 80">
                <a:extLst>
                  <a:ext uri="{FF2B5EF4-FFF2-40B4-BE49-F238E27FC236}">
                    <a16:creationId xmlns:a16="http://schemas.microsoft.com/office/drawing/2014/main" id="{A7AA7D46-7BA8-8A62-14C3-0BA6B7F5F671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수목 속성 추출 및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csv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저장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49" name="그림 48" descr="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DA8C42E-DFDA-1575-130D-680A9F29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09" t="4615" r="7183" b="-4089"/>
            <a:stretch>
              <a:fillRect/>
            </a:stretch>
          </p:blipFill>
          <p:spPr>
            <a:xfrm>
              <a:off x="7007970" y="3116288"/>
              <a:ext cx="2077011" cy="19813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FDA9993-17C5-93C2-0F7C-10540D16DCA5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CEDFA8-20F9-1613-2D10-0B0F015CB43A}"/>
              </a:ext>
            </a:extLst>
          </p:cNvPr>
          <p:cNvGrpSpPr/>
          <p:nvPr/>
        </p:nvGrpSpPr>
        <p:grpSpPr>
          <a:xfrm>
            <a:off x="6640402" y="532320"/>
            <a:ext cx="2356466" cy="2125869"/>
            <a:chOff x="1492832" y="2151527"/>
            <a:chExt cx="1618272" cy="1398940"/>
          </a:xfrm>
        </p:grpSpPr>
        <p:pic>
          <p:nvPicPr>
            <p:cNvPr id="8" name="Picture 17">
              <a:extLst>
                <a:ext uri="{FF2B5EF4-FFF2-40B4-BE49-F238E27FC236}">
                  <a16:creationId xmlns:a16="http://schemas.microsoft.com/office/drawing/2014/main" id="{B83B7C47-A679-3384-042D-360D28B86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268" t="18936" r="21781" b="8322"/>
            <a:stretch>
              <a:fillRect/>
            </a:stretch>
          </p:blipFill>
          <p:spPr>
            <a:xfrm>
              <a:off x="1492832" y="2151527"/>
              <a:ext cx="1618272" cy="13989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601AFE-6A7A-0F73-1759-5CADC80CC2E9}"/>
                </a:ext>
              </a:extLst>
            </p:cNvPr>
            <p:cNvSpPr/>
            <p:nvPr/>
          </p:nvSpPr>
          <p:spPr>
            <a:xfrm>
              <a:off x="2757317" y="2589334"/>
              <a:ext cx="84924" cy="84924"/>
            </a:xfrm>
            <a:prstGeom prst="ellipse">
              <a:avLst/>
            </a:prstGeom>
            <a:solidFill>
              <a:srgbClr val="ED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BB55234-9A94-6F38-7AB3-67B71E61D6EC}"/>
                </a:ext>
              </a:extLst>
            </p:cNvPr>
            <p:cNvSpPr/>
            <p:nvPr/>
          </p:nvSpPr>
          <p:spPr>
            <a:xfrm>
              <a:off x="2399017" y="2955659"/>
              <a:ext cx="100035" cy="100035"/>
            </a:xfrm>
            <a:prstGeom prst="ellipse">
              <a:avLst/>
            </a:prstGeom>
            <a:solidFill>
              <a:srgbClr val="ED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89B5A9B-0662-28F9-B643-5419B745F7D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 flipV="1">
              <a:off x="2764022" y="2396313"/>
              <a:ext cx="40840" cy="235967"/>
            </a:xfrm>
            <a:prstGeom prst="line">
              <a:avLst/>
            </a:prstGeom>
            <a:ln w="38100">
              <a:solidFill>
                <a:srgbClr val="ED5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0667A81-0FAF-F566-BEDF-1B52C94F1AD1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934708" y="3014152"/>
              <a:ext cx="514269" cy="196621"/>
            </a:xfrm>
            <a:prstGeom prst="line">
              <a:avLst/>
            </a:prstGeom>
            <a:ln w="38100">
              <a:solidFill>
                <a:srgbClr val="ED5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30969B-593B-BA9E-1D16-21D0C2366867}"/>
                </a:ext>
              </a:extLst>
            </p:cNvPr>
            <p:cNvSpPr txBox="1"/>
            <p:nvPr/>
          </p:nvSpPr>
          <p:spPr>
            <a:xfrm>
              <a:off x="2499052" y="2254539"/>
              <a:ext cx="529940" cy="141774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spc="-150" dirty="0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비지면부 인식</a:t>
              </a:r>
              <a:endParaRPr lang="ko-KR" altLang="en-US" sz="800" dirty="0">
                <a:solidFill>
                  <a:srgbClr val="F2F2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59EC59-5F9E-CB85-4936-CC9675AF85A9}"/>
                </a:ext>
              </a:extLst>
            </p:cNvPr>
            <p:cNvSpPr txBox="1"/>
            <p:nvPr/>
          </p:nvSpPr>
          <p:spPr>
            <a:xfrm>
              <a:off x="1633219" y="3210773"/>
              <a:ext cx="602978" cy="141774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spc="-150" dirty="0" err="1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지면부</a:t>
              </a:r>
              <a:r>
                <a:rPr lang="ko-KR" altLang="en-US" sz="800" spc="-150" dirty="0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 인식</a:t>
              </a:r>
              <a:endParaRPr lang="ko-KR" altLang="en-US" sz="800" dirty="0">
                <a:solidFill>
                  <a:srgbClr val="F2F2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48" name="Picture 9">
            <a:extLst>
              <a:ext uri="{FF2B5EF4-FFF2-40B4-BE49-F238E27FC236}">
                <a16:creationId xmlns:a16="http://schemas.microsoft.com/office/drawing/2014/main" id="{7948AEFF-9D62-29E0-6778-C34FC2F336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538" t="5001"/>
          <a:stretch>
            <a:fillRect/>
          </a:stretch>
        </p:blipFill>
        <p:spPr>
          <a:xfrm>
            <a:off x="9531182" y="548640"/>
            <a:ext cx="2258340" cy="210838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2EA8064-3D3E-7517-FD07-44CA2809A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765" y="3942918"/>
            <a:ext cx="2301196" cy="1447131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665AA0F-E85A-16B6-69CE-5E109A3DB402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73574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5EBC3-875B-184D-7291-55AB2BC4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060517-B761-6F55-B2AF-A6602BB5FD5A}"/>
              </a:ext>
            </a:extLst>
          </p:cNvPr>
          <p:cNvSpPr txBox="1"/>
          <p:nvPr/>
        </p:nvSpPr>
        <p:spPr>
          <a:xfrm>
            <a:off x="3493367" y="2634915"/>
            <a:ext cx="5205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탄소저장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토양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08958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E8C65-AE47-39F2-8484-4605C3660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150A5B-9195-B5E3-A243-3396513E9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535BC6-BDF4-1299-523D-3D6D282E42D9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13AF6-D1A1-42EC-613F-6EF5032F6D9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탄소저장지도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0F10B17-5F63-E5EA-A524-4093F76177E3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B4A4A-E2A0-E568-7A3A-3C18170A7D70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실측 기반 토양 탄소 예측 모델 개발을 통한 토양 탄소 저장량 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E41C69-3C46-BCEF-C6E0-0506D738B2A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94E175-0A84-67E8-78D2-6EAEAAC3B1D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6C6192D-5B4B-96B0-DDAA-566EFC67EBE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FDD96CC-006A-75BC-72ED-D57EB8B87B4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912CEF8-A5DA-25F2-A6FC-E0C9750F1631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5ADDDCA0-14A4-6CC1-A1F9-68E531D9314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9FC185B-375A-1B79-6B3A-F4DE3B0B610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C906640-6A16-9434-96E6-9CABBC771657}"/>
              </a:ext>
            </a:extLst>
          </p:cNvPr>
          <p:cNvGrpSpPr/>
          <p:nvPr/>
        </p:nvGrpSpPr>
        <p:grpSpPr>
          <a:xfrm>
            <a:off x="495499" y="1959005"/>
            <a:ext cx="5723082" cy="4247606"/>
            <a:chOff x="495499" y="2541288"/>
            <a:chExt cx="5723082" cy="42476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508A5B-C51F-593F-C518-04278B74B3C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3677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15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1,500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지점 이상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토양 실측 조사 및 분광 라이브러리 구축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침엽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활엽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혼효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묵논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밭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과수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온실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골프장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묘지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공원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나지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염습지 등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유럽 토양 조사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(LUCAS)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대비 조사 밀도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100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배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근적외선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(1,440~2,500 nm)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범위 분광 반사 정보 획득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IPCC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표준 방법론에 따른 토양 유기 탄소 및 이화학적 분석 진행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토양 건조 후 아래 제시되는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가지 정보를 토대로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SOC stocks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제시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용적 밀도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(bulk density, g cm</a:t>
              </a:r>
              <a:r>
                <a:rPr kumimoji="0" lang="en-US" altLang="ko-KR" sz="1400" b="0" i="0" u="none" strike="noStrike" kern="0" cap="none" spc="-130" normalizeH="0" baseline="3000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-3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유기 탄소 함량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(Soil Organic Carbon, %)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미생물 탄소 함량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(Microbial Biomass Carbon, mg kg</a:t>
              </a:r>
              <a:r>
                <a:rPr kumimoji="0" lang="en-US" altLang="ko-KR" sz="1400" b="0" i="0" u="none" strike="noStrike" kern="0" cap="none" spc="-130" normalizeH="0" baseline="3000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-1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soil) 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탄소 분획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(Particulate Organic Carbon, %)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머신러닝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(Partial Least Squares, PLS)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활용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급 예측 모델 개발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609B361-A07F-5598-3356-AF12E51B5993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04772F-B565-DEC7-315A-4AD04C98AAC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54FC4B7-B96A-E4A7-760F-32319136A29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7795FD99-79C5-6641-5DB3-A2CC33790AE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E302C218-578D-A2DF-1B36-693838D91FBA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0E0291CD-FB44-9B47-557E-47864652707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6B218129-44F2-D881-DF4B-5F330FCD2FB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9F1D1E5-EA9C-6AB8-F22E-78FAF2A7DC86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21AAE4-557F-752B-893F-1F63DEF5FE72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2FE08B-AA18-35C8-F886-C235EEBD4F8C}"/>
              </a:ext>
            </a:extLst>
          </p:cNvPr>
          <p:cNvGrpSpPr/>
          <p:nvPr/>
        </p:nvGrpSpPr>
        <p:grpSpPr>
          <a:xfrm>
            <a:off x="7025640" y="4196790"/>
            <a:ext cx="4488180" cy="2111112"/>
            <a:chOff x="379502" y="2643030"/>
            <a:chExt cx="3625911" cy="3224862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146B3C0-AD30-F4A9-3290-A8B63705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 t="5630" b="4983"/>
            <a:stretch>
              <a:fillRect/>
            </a:stretch>
          </p:blipFill>
          <p:spPr>
            <a:xfrm>
              <a:off x="379502" y="2643030"/>
              <a:ext cx="3625911" cy="3224862"/>
            </a:xfrm>
            <a:prstGeom prst="rect">
              <a:avLst/>
            </a:prstGeom>
          </p:spPr>
        </p:pic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100871D-D19E-491F-EF71-AD9440EC4661}"/>
                </a:ext>
              </a:extLst>
            </p:cNvPr>
            <p:cNvGrpSpPr/>
            <p:nvPr/>
          </p:nvGrpSpPr>
          <p:grpSpPr>
            <a:xfrm>
              <a:off x="509513" y="2685836"/>
              <a:ext cx="1924018" cy="634701"/>
              <a:chOff x="496813" y="3482970"/>
              <a:chExt cx="1924018" cy="634701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702B54A-FCBC-434B-F3FA-C88C96B805AC}"/>
                  </a:ext>
                </a:extLst>
              </p:cNvPr>
              <p:cNvSpPr/>
              <p:nvPr/>
            </p:nvSpPr>
            <p:spPr>
              <a:xfrm>
                <a:off x="496813" y="3484397"/>
                <a:ext cx="910360" cy="6332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58EFFAF-1E54-453A-C3F6-6D6F153959B5}"/>
                  </a:ext>
                </a:extLst>
              </p:cNvPr>
              <p:cNvSpPr txBox="1"/>
              <p:nvPr/>
            </p:nvSpPr>
            <p:spPr>
              <a:xfrm>
                <a:off x="566662" y="3482970"/>
                <a:ext cx="1854169" cy="63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R</a:t>
                </a:r>
                <a:r>
                  <a:rPr kumimoji="0" lang="en-US" altLang="ko-KR" sz="1050" b="1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2</a:t>
                </a: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 = 0.92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RMSE = 0.39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54DB148-4D47-76A0-D2C5-74615D35AEFF}"/>
              </a:ext>
            </a:extLst>
          </p:cNvPr>
          <p:cNvSpPr txBox="1"/>
          <p:nvPr/>
        </p:nvSpPr>
        <p:spPr>
          <a:xfrm>
            <a:off x="7176779" y="6335924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유기탄소저장량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(%)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B2D321-A357-B098-7BED-ED41B6B2A902}"/>
              </a:ext>
            </a:extLst>
          </p:cNvPr>
          <p:cNvSpPr txBox="1"/>
          <p:nvPr/>
        </p:nvSpPr>
        <p:spPr>
          <a:xfrm>
            <a:off x="6672051" y="4367646"/>
            <a:ext cx="346249" cy="1749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유기탄소저장량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(%)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74BEC-2F54-A1B1-F8C3-9224E119562A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2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E1EDC-72D3-B850-66D0-E94C561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0F43DC-ACE1-9543-DD1A-3A550FE7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1" t="6057" b="5723"/>
          <a:stretch>
            <a:fillRect/>
          </a:stretch>
        </p:blipFill>
        <p:spPr>
          <a:xfrm>
            <a:off x="7018020" y="4101812"/>
            <a:ext cx="4395111" cy="23010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4AB812-6CFA-BFDA-C453-2607C7A9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44C44-73A7-9C6E-5DFE-FB5332CF164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E0CA6-1EB9-677E-C804-2D76149DCE3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미생물 탄소저장지도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452563-2D9C-73C3-4D12-397151B4E1DB}"/>
              </a:ext>
            </a:extLst>
          </p:cNvPr>
          <p:cNvGrpSpPr/>
          <p:nvPr/>
        </p:nvGrpSpPr>
        <p:grpSpPr>
          <a:xfrm>
            <a:off x="495499" y="862127"/>
            <a:ext cx="1211426" cy="400110"/>
            <a:chOff x="586105" y="1237394"/>
            <a:chExt cx="1211426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BC1425-BE7A-9C5E-3C2F-50D1F23C0BF4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내용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CA2F021-0B63-3704-F8CC-2B0B8AA35E04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DAF9F80-38E4-CBEE-171B-B534040F6556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C64B5BFD-9154-B673-71F5-8C5F334615F3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F1FA496-A82C-A45C-B39E-7EACCA6F4126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34451DD0-D571-851B-BA9B-B8DB2E0108B4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6B3B113-DA6A-AF65-2704-D935AFF89436}"/>
              </a:ext>
            </a:extLst>
          </p:cNvPr>
          <p:cNvGrpSpPr/>
          <p:nvPr/>
        </p:nvGrpSpPr>
        <p:grpSpPr>
          <a:xfrm>
            <a:off x="495499" y="2349519"/>
            <a:ext cx="5723082" cy="3426868"/>
            <a:chOff x="495499" y="2541288"/>
            <a:chExt cx="5723082" cy="34268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0B2FB8-9525-25B0-E621-5350460D7A0F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857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15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1,500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지점 이상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토양 실측 조사 및 분광 라이브러리 구축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활엽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혼효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묵논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밭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과수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온실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골프장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염습지 등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유럽 토양 조사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(LUCAS)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대비 조사 밀도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근적외선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(1,440~2,500 nm)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 분광 반사 정보 획득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Chloroform fumigation extraction (CFE)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방법론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시료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15g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Chloroform fumigation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추출 과정을 거침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TOC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분석기로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침출액의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총탄소량을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계산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미생물 바이오매스를 추정하기 위해 토양 총탄소양 차이를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미생물바이오매스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전환계수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kEC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로 나눔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(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보편적으로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0.45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사용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; Beck et al., 1997)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3CBF655-CD19-9871-1676-75B7160FF91D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4340F1-60D6-E383-06D4-44B366BC661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D2D237-8793-F55A-7DA4-D0174E03E0C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768FDF34-1853-C881-8342-1F25A93A031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07C27FE-823B-8BC4-7953-A722BA3AE6E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72FFE76F-F3D3-03E9-3733-4A07C7D229C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FA618FB1-A399-1634-05F9-02026D1AABA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A29159-3D11-A302-BDB9-DDD7861AE4C8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5E909C-8E51-2565-8E31-0DF2214D485A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F91202A-756E-4ECB-0327-AC6A77B9D7E9}"/>
              </a:ext>
            </a:extLst>
          </p:cNvPr>
          <p:cNvSpPr txBox="1"/>
          <p:nvPr/>
        </p:nvSpPr>
        <p:spPr>
          <a:xfrm>
            <a:off x="7176779" y="642020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미생물탄소저장량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(mg/kg 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089643D-3029-82C5-A664-0C5646B01192}"/>
              </a:ext>
            </a:extLst>
          </p:cNvPr>
          <p:cNvSpPr txBox="1"/>
          <p:nvPr/>
        </p:nvSpPr>
        <p:spPr>
          <a:xfrm>
            <a:off x="6672051" y="4109304"/>
            <a:ext cx="346249" cy="2434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미생물탄소저장량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(mg/kg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FB85D9-A560-5DD5-123E-D5A2B86FF9CE}"/>
              </a:ext>
            </a:extLst>
          </p:cNvPr>
          <p:cNvSpPr/>
          <p:nvPr/>
        </p:nvSpPr>
        <p:spPr>
          <a:xfrm>
            <a:off x="7361828" y="4121147"/>
            <a:ext cx="1606911" cy="414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3D4CF-C311-CFAE-F0D7-02BA7162981E}"/>
              </a:ext>
            </a:extLst>
          </p:cNvPr>
          <p:cNvSpPr txBox="1"/>
          <p:nvPr/>
        </p:nvSpPr>
        <p:spPr>
          <a:xfrm>
            <a:off x="7448288" y="4120213"/>
            <a:ext cx="3272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</a:t>
            </a:r>
            <a:r>
              <a:rPr kumimoji="0" lang="en-US" altLang="ko-KR" sz="105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2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 = 0.72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RMSE = 97.41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9749-F20D-B1AA-CAF3-31FF4DCCD3D2}"/>
              </a:ext>
            </a:extLst>
          </p:cNvPr>
          <p:cNvSpPr txBox="1"/>
          <p:nvPr/>
        </p:nvSpPr>
        <p:spPr>
          <a:xfrm>
            <a:off x="554228" y="1431803"/>
            <a:ext cx="5982793" cy="9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실측 기반 토양 탄소 예측 모델 개발을 통한 토양 미생물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탄소저장량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산출</a:t>
            </a:r>
            <a:endParaRPr lang="en-US" altLang="ko-KR" sz="16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토양 내 미생물 군집이 축적한 미생물 유래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탄소량</a:t>
            </a:r>
            <a:endParaRPr kumimoji="0" lang="en-US" altLang="ko-KR" sz="14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D85286-4932-E364-F3D0-302E35785226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241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913B-3E7C-9F41-28D4-E7944F49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252724-8D03-2238-74D9-4589273B2DC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64E23-5832-D498-1E26-DEC823854F4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위험도 순위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43AAF0-965B-8AD8-8CFD-BBB6260FE484}"/>
              </a:ext>
            </a:extLst>
          </p:cNvPr>
          <p:cNvGrpSpPr/>
          <p:nvPr/>
        </p:nvGrpSpPr>
        <p:grpSpPr>
          <a:xfrm>
            <a:off x="495499" y="862127"/>
            <a:ext cx="8561574" cy="1235589"/>
            <a:chOff x="495499" y="862127"/>
            <a:chExt cx="8561574" cy="123558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0AFACC-3E5F-8A16-46EC-AFE47CF60F1E}"/>
                </a:ext>
              </a:extLst>
            </p:cNvPr>
            <p:cNvSpPr txBox="1"/>
            <p:nvPr/>
          </p:nvSpPr>
          <p:spPr>
            <a:xfrm>
              <a:off x="554227" y="1225682"/>
              <a:ext cx="8502846" cy="87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시 피해 가능성이 높은 시군 순위 산정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및 홍수 발생시 피해 가능성을 나타내는 홍수위험지수를 산정하고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경기도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31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기초자치단체 지자체 순위 산정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592F937-92AE-7162-F1FC-E7D4634B7BE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AB921D-E608-A132-29FD-96204476280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96D4894-9811-AEB0-FDE9-80E38EF3DDE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39FE8AD3-F5A5-632C-17FC-EE593F02BFE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3846C52F-7840-8CBB-07EB-BEA5FBD3775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682CD39D-DDA0-5CCC-F025-6B6987DE6BF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A45AC640-3A06-AE1A-D263-62DA0900AFC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FE141-600A-22D9-6221-5FBA870901C4}"/>
              </a:ext>
            </a:extLst>
          </p:cNvPr>
          <p:cNvGrpSpPr/>
          <p:nvPr/>
        </p:nvGrpSpPr>
        <p:grpSpPr>
          <a:xfrm>
            <a:off x="495499" y="1869749"/>
            <a:ext cx="11459078" cy="2109674"/>
            <a:chOff x="495499" y="862127"/>
            <a:chExt cx="11459078" cy="21096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891D4-2D6C-4175-39FE-0E275188CCE4}"/>
                </a:ext>
              </a:extLst>
            </p:cNvPr>
            <p:cNvSpPr txBox="1"/>
            <p:nvPr/>
          </p:nvSpPr>
          <p:spPr>
            <a:xfrm>
              <a:off x="554226" y="1225682"/>
              <a:ext cx="11400351" cy="17461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31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시군 단위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(2016~2023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홍수위험지수 기반 순위 산정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홍수위험지수는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사이의 값을 가지며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홍수 발생시 피해 가능성이 높은 것을 의미함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홍수위험지수 산정을 위해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4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항목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11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세부지표 도출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실제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피해액 순위와 계산된 지수 순위 간 연도별 차이를 최소화하기위해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유전 알고리즘을 활용하여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지표의 최적의 가중치를 도출하고 최종 홍수위험지수 산정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세부지표 지수는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사이의 값을 가지며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·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노출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·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취약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항목은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해당 지표의 위험도나 취약성 수준이 높음을 의미하고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대응역량 분야는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방재 대응 수준이 낮을 의미함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1F03D3-FBBA-F3F3-0BD3-33E70DC0DBFE}"/>
                </a:ext>
              </a:extLst>
            </p:cNvPr>
            <p:cNvGrpSpPr/>
            <p:nvPr/>
          </p:nvGrpSpPr>
          <p:grpSpPr>
            <a:xfrm>
              <a:off x="495499" y="862127"/>
              <a:ext cx="2117123" cy="400110"/>
              <a:chOff x="586105" y="1237394"/>
              <a:chExt cx="2117123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E7322E-8F53-E82A-0A58-0A863F229EF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261E6C1-6D8A-ECF9-DA3F-520E3D04A75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D4A1B43-DC71-DC82-4141-F073446563B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C9E7FA8-8488-EDE7-649D-0EC054481C66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7D4853DF-F559-80C2-7A5A-6FCB57C4E4F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EFF23CC-5F75-3784-D812-28C208F25F2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9BDDE42C-FA19-1323-CFFF-AA37A2CB9A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485462"/>
              </p:ext>
            </p:extLst>
          </p:nvPr>
        </p:nvGraphicFramePr>
        <p:xfrm>
          <a:off x="979466" y="4235496"/>
          <a:ext cx="6874592" cy="1935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103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3318489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세부지표 분류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확률강우량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최대강우량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기상자료개방포털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ASOS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확률 및 최대 강우량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건축물 수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주소기반산업지원서비스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도로명주소 전자지도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주민등록인구 수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공시지가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노후건축물 수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의존인구 수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국토정보플랫폼의 국토통계지도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1329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농경지면적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밭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인삼 재배면적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스마트팜맵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2830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방재시설 밀도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국가통계포털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7647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누적 방재예산 비율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지방재정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365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678592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398A7217-07B2-1571-CE50-70719C6CEF03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05078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8EA27-2DC4-8A94-76CD-B885A3B5C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AE2D67-AC5A-3F51-7704-3BE155930624}"/>
              </a:ext>
            </a:extLst>
          </p:cNvPr>
          <p:cNvSpPr txBox="1"/>
          <p:nvPr/>
        </p:nvSpPr>
        <p:spPr>
          <a:xfrm>
            <a:off x="554228" y="1431803"/>
            <a:ext cx="5982793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실측 기반 토양 탄소 예측 모델 개발을 통한 토양 탄소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분획량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산출</a:t>
            </a:r>
            <a:endParaRPr lang="en-US" altLang="ko-KR" sz="16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토양 탄소는 입자성 유기탄소와 광물 결합 유기탄소로  구분하고 이를 탄소의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기능정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안정성과 순환 특성을 구분하는데 활용</a:t>
            </a:r>
            <a:endParaRPr kumimoji="0" lang="en-US" altLang="ko-KR" sz="16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38E0F3-978C-A6FB-04A8-7D6B18A6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19" t="10178" b="5614"/>
          <a:stretch>
            <a:fillRect/>
          </a:stretch>
        </p:blipFill>
        <p:spPr>
          <a:xfrm>
            <a:off x="7018020" y="4099559"/>
            <a:ext cx="4389120" cy="22860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FB1E00B-9AE3-E4B0-436C-5DFFA4A0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5045AA-73A7-7120-35E6-D918EAA7D64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FC218-06D8-B363-0849-1D7B473A4D9C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 분획지도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2C0CAF-D01B-DA70-2E08-306406337837}"/>
              </a:ext>
            </a:extLst>
          </p:cNvPr>
          <p:cNvGrpSpPr/>
          <p:nvPr/>
        </p:nvGrpSpPr>
        <p:grpSpPr>
          <a:xfrm>
            <a:off x="495499" y="862127"/>
            <a:ext cx="1211426" cy="400110"/>
            <a:chOff x="586105" y="1237394"/>
            <a:chExt cx="1211426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280092-B994-BFB7-6C79-54A6A216369C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내용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5B03E29-FE06-1A13-A4AB-273278077B07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B021954-E937-00C1-2756-61A5B27E77D9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85D799D8-2E6D-ACE6-441D-3A4469263BF6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028B182E-563E-9067-D72B-6243A25E7839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749DF15F-41E0-382A-E86E-64A2F5653CA3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8D9D928-1CA0-CC47-2E88-92E6E52301A8}"/>
              </a:ext>
            </a:extLst>
          </p:cNvPr>
          <p:cNvGrpSpPr/>
          <p:nvPr/>
        </p:nvGrpSpPr>
        <p:grpSpPr>
          <a:xfrm>
            <a:off x="495499" y="2332399"/>
            <a:ext cx="5723082" cy="3683349"/>
            <a:chOff x="495499" y="2541288"/>
            <a:chExt cx="5723082" cy="36833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10B17-4E91-97DA-8948-6E0EBCDF7C97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3113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15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1,500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지점 이상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토양 실측 조사 및 분광 라이브러리 구축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활엽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혼효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묵논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밭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과수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온실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골프장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염습지 등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유럽 토양 조사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(LUCAS)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대비 조사 밀도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근적외선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(1,440~2,500 nm)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 분광 반사 정보 획득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Particulate Organic Carbon (POC)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정량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방법론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탄소 구성 중 쉽게 분해되는 입자상유기탄소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POC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(&lt; 2 mm)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시료 중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&gt; 53 </a:t>
              </a:r>
              <a:r>
                <a:rPr lang="en-US" altLang="ko-KR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μm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나일론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메쉬를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통과하지 않는 것만 거름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POC / (SOC-POC) 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탄소 취약성 지수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머신러닝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(Partial Least Squares, PLS)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활용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급 예측 모델 개발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A6371D2-A437-E59B-276D-EF59D60D04A8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BC20D2-7689-34E0-6D0D-C240C66DFE3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5D20202-D4FD-9F84-95D7-7762C37AF5C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0CAFE2C3-BAB2-2E6C-0DFB-60042E88DF6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3330C04-92A2-BD07-3736-2737D47F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D5FA76AB-3D4D-229E-B85E-44E426A8D87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72E6564D-4ADD-65B8-F134-062D51221C6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34B8AB9-6694-AD0B-E2A6-DF0CA93E8F63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A3407F5-DDEB-EAC2-18ED-B7E33D524307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2AA39B-D9CD-6172-D076-4706B8953957}"/>
              </a:ext>
            </a:extLst>
          </p:cNvPr>
          <p:cNvSpPr txBox="1"/>
          <p:nvPr/>
        </p:nvSpPr>
        <p:spPr>
          <a:xfrm>
            <a:off x="7176779" y="642020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토양탄소분획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(g/kg 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EADE7-C7A4-B84B-49B4-C6230DC765B4}"/>
              </a:ext>
            </a:extLst>
          </p:cNvPr>
          <p:cNvSpPr txBox="1"/>
          <p:nvPr/>
        </p:nvSpPr>
        <p:spPr>
          <a:xfrm>
            <a:off x="6672051" y="4109304"/>
            <a:ext cx="346249" cy="2434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토양탄소분획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(g/kg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38FE56-295A-B4B1-1BDC-CD07668FB212}"/>
              </a:ext>
            </a:extLst>
          </p:cNvPr>
          <p:cNvSpPr/>
          <p:nvPr/>
        </p:nvSpPr>
        <p:spPr>
          <a:xfrm>
            <a:off x="7361828" y="4121147"/>
            <a:ext cx="1606911" cy="414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AC12C-734E-1F19-4A61-2C50C69A86EF}"/>
              </a:ext>
            </a:extLst>
          </p:cNvPr>
          <p:cNvSpPr txBox="1"/>
          <p:nvPr/>
        </p:nvSpPr>
        <p:spPr>
          <a:xfrm>
            <a:off x="7448288" y="4120213"/>
            <a:ext cx="3272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</a:t>
            </a:r>
            <a:r>
              <a:rPr kumimoji="0" lang="en-US" altLang="ko-KR" sz="105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2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 = 0.76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RMSE = 15.82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BD337B-AA0C-6D2A-435E-51218D513328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549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53448-6C79-5544-8DBB-780CE9BF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A23687-4428-F845-FA3D-1104FBA37B8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40599-66FE-3E84-8EEB-0664F1281531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탄소취약성 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104DFC-A34B-E49A-EE64-90E11A70ED68}"/>
              </a:ext>
            </a:extLst>
          </p:cNvPr>
          <p:cNvGrpSpPr/>
          <p:nvPr/>
        </p:nvGrpSpPr>
        <p:grpSpPr>
          <a:xfrm>
            <a:off x="495499" y="862127"/>
            <a:ext cx="6041522" cy="2005967"/>
            <a:chOff x="495499" y="862127"/>
            <a:chExt cx="6041522" cy="20059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E84A9-B02E-18B0-0AB0-62F4E790226E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14362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실측 기반 토양 탄소 예측 모델 개발을 통한 토양 탄소 취약성 지수 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기후변화에 따른 토양탄소 손실 위험도를 평가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입자성 유기탄소 비율이 높고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광물결합 유기탄소 비율이 낮은 지역은 비교적 불안정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강우 증가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온도 상승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경작 및 벌채 등의 교란에 따른 탄소 유실 위험이 큼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E4BD9F-8614-AB2B-EEDB-DAE65F79FDF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9FDA61-FB59-E526-071D-F1D446F9662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14ED774-9B94-934E-8E8C-59E0734DB34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DA0B42FA-8877-227A-55DC-F6227672BE5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D8F6B86C-5E53-8FF0-E8F7-570D3D26A97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754A4955-2332-08ED-098F-BF92F282EB3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BDDFAEEE-26B2-259F-682B-3E376B70730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D50EF52-ED1D-D877-542B-F05420EAA56A}"/>
              </a:ext>
            </a:extLst>
          </p:cNvPr>
          <p:cNvGrpSpPr/>
          <p:nvPr/>
        </p:nvGrpSpPr>
        <p:grpSpPr>
          <a:xfrm>
            <a:off x="495499" y="2652009"/>
            <a:ext cx="1211426" cy="400110"/>
            <a:chOff x="586105" y="1237394"/>
            <a:chExt cx="1211426" cy="4001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4B1DC-E51F-D985-0DB1-2A9743CBA755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방법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E161C5E-B0CA-CEAC-65A0-58F6A48FE2BB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E703D87-2838-133A-4A25-C272D3E40B15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39E38DB-0A4F-E2B0-98F5-ECBAC7DD2F31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42D0A256-2141-0E29-E62A-9F838284460D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26" name="화살표: 갈매기형 수장 25">
                <a:extLst>
                  <a:ext uri="{FF2B5EF4-FFF2-40B4-BE49-F238E27FC236}">
                    <a16:creationId xmlns:a16="http://schemas.microsoft.com/office/drawing/2014/main" id="{EBC05C1F-635C-6EAF-B479-8BF7F140E962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4A9B87B-3DCD-A991-0598-8E0FC7733ED4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F8759-9557-0D0C-7127-52B35AAF14C7}"/>
              </a:ext>
            </a:extLst>
          </p:cNvPr>
          <p:cNvSpPr txBox="1"/>
          <p:nvPr/>
        </p:nvSpPr>
        <p:spPr>
          <a:xfrm>
            <a:off x="554228" y="3217933"/>
            <a:ext cx="5896075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비오톱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유형 및 </a:t>
            </a:r>
            <a:r>
              <a: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1,500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지점 이상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고도별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토양 실측 조사 및 분광 라이브러리 구축</a:t>
            </a:r>
            <a:endParaRPr lang="en-US" altLang="ko-KR" sz="16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marR="0" lvl="1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침엽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활엽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혼효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묵논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밭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과수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온실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골프장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묘지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나지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염습지 등</a:t>
            </a:r>
            <a:endParaRPr lang="en-US" altLang="ko-KR" sz="14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marR="0" lvl="1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유럽 토양 조사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(LUCAS)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대비 조사 밀도 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</a:t>
            </a:r>
            <a:endParaRPr lang="en-US" altLang="ko-KR" sz="14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marR="0" lvl="1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근적외선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(1,440~2,500 nm)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범위 분광 반사 정보 획득</a:t>
            </a:r>
            <a:endParaRPr lang="en-US" altLang="ko-KR" sz="14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marR="0" lvl="1" indent="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285750" marR="0" lvl="0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토양 탄소 분획을 통한 토양 탄소 취약성 분석 식 도출 </a:t>
            </a:r>
            <a:r>
              <a: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(Rossel et al., 2019)</a:t>
            </a:r>
          </a:p>
          <a:p>
            <a:pPr marL="742950" lvl="1" indent="-285750" defTabSz="457200" fontAlgn="base" latinLnBrk="0">
              <a:spcBef>
                <a:spcPts val="400"/>
              </a:spcBef>
              <a:buFontTx/>
              <a:buChar char="-"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탄소 취약성 지수는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탄소분획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(POC),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부식성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유기탄소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(HOC),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저항성 유기탄소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(ROC)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조합으로 계산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7A54A4-B490-EEB5-D379-97C1EDDAC606}"/>
              </a:ext>
            </a:extLst>
          </p:cNvPr>
          <p:cNvSpPr txBox="1"/>
          <p:nvPr/>
        </p:nvSpPr>
        <p:spPr>
          <a:xfrm>
            <a:off x="7176779" y="6241666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 탄소 취약성 지수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산출식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2635C-C917-25AF-1227-3895FA26812F}"/>
                  </a:ext>
                </a:extLst>
              </p:cNvPr>
              <p:cNvSpPr txBox="1"/>
              <p:nvPr/>
            </p:nvSpPr>
            <p:spPr>
              <a:xfrm>
                <a:off x="6934678" y="4370765"/>
                <a:ext cx="4338914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sub>
                      </m:sSub>
                      <m:r>
                        <a:rPr kumimoji="0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𝑃𝑂𝐶</m:t>
                          </m:r>
                        </m:num>
                        <m:den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𝐻𝑂𝐶</m:t>
                          </m:r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𝑅𝑂𝐶</m:t>
                          </m:r>
                        </m:den>
                      </m:f>
                    </m:oMath>
                  </m:oMathPara>
                </a14:m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2635C-C917-25AF-1227-3895FA268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678" y="4370765"/>
                <a:ext cx="4338914" cy="816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그림 32">
            <a:extLst>
              <a:ext uri="{FF2B5EF4-FFF2-40B4-BE49-F238E27FC236}">
                <a16:creationId xmlns:a16="http://schemas.microsoft.com/office/drawing/2014/main" id="{D325B653-9E4C-CC5D-38DE-803FFF2D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5425ABD-EF3D-C4B9-9E13-B981E2F2C763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C4E94D-1AE4-15B6-3F81-3445C67D2AA9}"/>
              </a:ext>
            </a:extLst>
          </p:cNvPr>
          <p:cNvSpPr txBox="1"/>
          <p:nvPr/>
        </p:nvSpPr>
        <p:spPr>
          <a:xfrm>
            <a:off x="6707777" y="5351506"/>
            <a:ext cx="6096000" cy="8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탄소분획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Particulate Organic Carbon (POC)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부식성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유기탄소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Humus Organic Carbon (HOC)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저항성 유기탄소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Resistant Organic Carbon (ROC)</a:t>
            </a:r>
            <a:endParaRPr kumimoji="0" lang="ko-KR" altLang="en-US" sz="14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0C47D7-1C49-791B-4FBA-2BD8A8352E80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042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31BE-98AF-F4DE-FAEB-28E08611E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7A395-4C4E-7691-778E-27B50615214F}"/>
              </a:ext>
            </a:extLst>
          </p:cNvPr>
          <p:cNvSpPr txBox="1"/>
          <p:nvPr/>
        </p:nvSpPr>
        <p:spPr>
          <a:xfrm>
            <a:off x="2795259" y="2634915"/>
            <a:ext cx="6601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탄소배출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및 수송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2983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ECC96-7CE6-845F-B8EA-28F30194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0227AB-E2E9-5B25-B0B2-0E921DD9EDB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B7A9F-886F-2CD6-7A33-60EC5BBBDD83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건물 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823907-11AC-68C6-7600-4BC53AB93C78}"/>
              </a:ext>
            </a:extLst>
          </p:cNvPr>
          <p:cNvGrpSpPr/>
          <p:nvPr/>
        </p:nvGrpSpPr>
        <p:grpSpPr>
          <a:xfrm>
            <a:off x="495499" y="862127"/>
            <a:ext cx="11030245" cy="1588506"/>
            <a:chOff x="495499" y="862127"/>
            <a:chExt cx="11030245" cy="15885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D1E70D-F62E-7267-3ED3-0EEA37FD3D6F}"/>
                </a:ext>
              </a:extLst>
            </p:cNvPr>
            <p:cNvSpPr txBox="1"/>
            <p:nvPr/>
          </p:nvSpPr>
          <p:spPr>
            <a:xfrm>
              <a:off x="554227" y="1225682"/>
              <a:ext cx="10971517" cy="1224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건물에서 사용된 에너지 사용량을 탄소배출량으로 환산한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국토교통부 탄소공간지도 시스템 건물 탄소배출지도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건물의 에너지 사용량을 기반으로 건물에서 발생하는 간접 탄소배출량을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산출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71CEAF9-3433-60D2-E51D-8267B2943790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81176C-A407-73FF-E66A-388808C2D3B0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427905D-7515-95F1-C8E1-E93A954D675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FB22B231-68DB-FE0C-BD46-36B2072B3F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63CE3FD-2C69-B9FF-DFDF-913973533E8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E0D688AC-2B33-EF13-1C4A-CA28C11A43B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0D99E7FC-E23F-481A-C94B-6E212A7843B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58FC8DA-A443-D95D-6C48-5B64B664CD5F}"/>
              </a:ext>
            </a:extLst>
          </p:cNvPr>
          <p:cNvGrpSpPr/>
          <p:nvPr/>
        </p:nvGrpSpPr>
        <p:grpSpPr>
          <a:xfrm>
            <a:off x="495499" y="2665235"/>
            <a:ext cx="11608294" cy="3319147"/>
            <a:chOff x="495499" y="2541288"/>
            <a:chExt cx="11608294" cy="331914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8702CC-7579-CA49-A512-E45D4ABCB5FB}"/>
                </a:ext>
              </a:extLst>
            </p:cNvPr>
            <p:cNvSpPr txBox="1"/>
            <p:nvPr/>
          </p:nvSpPr>
          <p:spPr>
            <a:xfrm>
              <a:off x="554228" y="3110964"/>
              <a:ext cx="11549565" cy="27494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건물 전기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도시가스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지역난방 에너지 사용량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(2013~2023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endPara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한국부동산원 에너지 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데이터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탄소배출량 산정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IPCC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가이드라인에 제시된 에너지 분류체계와 「온실가스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배출권거래제의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배출량 보고 및 인증에 관한 지침」 별표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6)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지자체 온실가스 배출량 산정지침의 온실가스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환산식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「에너지법」 시행규칙 별표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에너지열량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환산기준 열량 환산계수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전력배출량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전력사용량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(kWh/yr)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×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전력간접배출계수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(466x10−</a:t>
              </a:r>
              <a:r>
                <a:rPr kumimoji="0" lang="en-US" altLang="ko-KR" sz="1400" b="0" i="0" u="none" strike="noStrike" kern="0" cap="none" spc="-130" normalizeH="0" baseline="-2500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6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tCO₂eq./kWh)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도시가스배출량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연료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i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의 에너지양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(TJ/yr)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×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연료의 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tCO₂eq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./TJ)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지역난방배출량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부문별 열 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Gcal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/yr)×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 간접배출계수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0.1226(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tCO₂eq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./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Gcal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탄소배출량 공간정보화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국토지리정보원 국토정보플랫폼 전국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데이터 기준 탄소배출량 공간정보화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323239BB-FB03-38F7-A1CB-F5A32B11AAB7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7B4654-3AA2-818E-0432-6E55D0D88EB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659EB848-55C9-CC2D-950D-CEB657D0E49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7" name="그룹 26">
                  <a:extLst>
                    <a:ext uri="{FF2B5EF4-FFF2-40B4-BE49-F238E27FC236}">
                      <a16:creationId xmlns:a16="http://schemas.microsoft.com/office/drawing/2014/main" id="{C992D1A9-EF03-2987-A729-38D3507788B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D4A9AF3A-709B-FFFA-E2B6-879948878C5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067D53A6-013C-97F0-67D7-1EEF231B857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8" name="화살표: 갈매기형 수장 27">
                  <a:extLst>
                    <a:ext uri="{FF2B5EF4-FFF2-40B4-BE49-F238E27FC236}">
                      <a16:creationId xmlns:a16="http://schemas.microsoft.com/office/drawing/2014/main" id="{D03EA58D-ABB6-542E-E4AE-6A9ADB67296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58241CE-90FB-B8EC-CDF4-B76AFCA16DAD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90100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EABCA-86BB-3122-E16B-5795114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25B41D-EA3F-DC15-8B50-3C273A19214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EAE9-163D-4CBE-7CE4-495CEE9A16BD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수송 탄소배출 지도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4F3FB09-BDD4-9EAD-1B9A-D10F54716691}"/>
              </a:ext>
            </a:extLst>
          </p:cNvPr>
          <p:cNvGrpSpPr/>
          <p:nvPr/>
        </p:nvGrpSpPr>
        <p:grpSpPr>
          <a:xfrm>
            <a:off x="495499" y="862127"/>
            <a:ext cx="11030245" cy="1588506"/>
            <a:chOff x="495499" y="862127"/>
            <a:chExt cx="11030245" cy="158850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9A38669-7824-5DFB-748E-588956DD2AEC}"/>
                </a:ext>
              </a:extLst>
            </p:cNvPr>
            <p:cNvSpPr txBox="1"/>
            <p:nvPr/>
          </p:nvSpPr>
          <p:spPr>
            <a:xfrm>
              <a:off x="554227" y="1225682"/>
              <a:ext cx="10971517" cy="1224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차량에서 사용된 에너지를 탄소배출량으로 환산한 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국토교통부 탄소공간지도 시스템 수송 탄소배출지도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차량 등록현황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도로망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교통량 및 평균속도 등 수송 활동 데이터를 활용하여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자동차 운행에 따른 탄소배출량을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산출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A2B9A053-EEB3-BFA4-DDB6-B7F43163C97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97C8318-722E-DA30-FD57-4C450238BC4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5AB6E6E1-C7A0-1B67-092A-07D198DEF0C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8" name="그룹 37">
                  <a:extLst>
                    <a:ext uri="{FF2B5EF4-FFF2-40B4-BE49-F238E27FC236}">
                      <a16:creationId xmlns:a16="http://schemas.microsoft.com/office/drawing/2014/main" id="{1BC68CE2-29AA-23E8-98AA-31C96488A18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C63683BE-C58F-EEC9-0E91-B99B03FD3546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DE48BCB5-F0AB-96BF-7A1E-6F91EBDB312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9" name="화살표: 갈매기형 수장 38">
                  <a:extLst>
                    <a:ext uri="{FF2B5EF4-FFF2-40B4-BE49-F238E27FC236}">
                      <a16:creationId xmlns:a16="http://schemas.microsoft.com/office/drawing/2014/main" id="{E02D6C9F-ED30-7713-47BE-ED13E243F06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7ED56B45-48EF-AF2D-08D2-586CE6E980E0}"/>
              </a:ext>
            </a:extLst>
          </p:cNvPr>
          <p:cNvGrpSpPr/>
          <p:nvPr/>
        </p:nvGrpSpPr>
        <p:grpSpPr>
          <a:xfrm>
            <a:off x="495499" y="2665235"/>
            <a:ext cx="11608294" cy="2785667"/>
            <a:chOff x="495499" y="2541288"/>
            <a:chExt cx="11608294" cy="278566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5977D2F-C771-F3E2-1736-13DED5D81A64}"/>
                </a:ext>
              </a:extLst>
            </p:cNvPr>
            <p:cNvSpPr txBox="1"/>
            <p:nvPr/>
          </p:nvSpPr>
          <p:spPr>
            <a:xfrm>
              <a:off x="554228" y="3110964"/>
              <a:ext cx="11549565" cy="22159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도로망도 단위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추정교통량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(2019~2023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endPara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한국교통연구원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도로망 네트워크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level 6)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 도로망도 단위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추정교통량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및 도로단위 속도빈도 정보를 활용하여  수송  탄소배출량 산정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탄소배출량 산정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탄소배출량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=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도로망 네트워크 링크 길이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(km) ×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차량별 추정 교통량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×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차량별 해당 규모 및 연료별 한국교통안전공단 주행거리반 세부차량 점유율 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×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차량별 규모 및 연료별 승인 국가 온실가스 배출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·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흡수 계수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2021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 국가 승인 온실가스 배출 흡수계수 자료의 차종별 배출계수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탄소배출량 공간정보화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국토지리정보원 국토정보플랫폼 전국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데이터 기준 탄소배출량 공간정보화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9EF11665-824F-2EAB-D3CD-63F5989E4101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3971C1A-173D-C6B7-335D-4F401FDEC41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9" name="그룹 48">
                <a:extLst>
                  <a:ext uri="{FF2B5EF4-FFF2-40B4-BE49-F238E27FC236}">
                    <a16:creationId xmlns:a16="http://schemas.microsoft.com/office/drawing/2014/main" id="{4511B14B-F3A4-F8B1-E7C4-CD9C1881F6A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B7E1B431-6BEB-8C00-CBE4-5D938649C1D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2" name="사각형: 둥근 모서리 51">
                    <a:extLst>
                      <a:ext uri="{FF2B5EF4-FFF2-40B4-BE49-F238E27FC236}">
                        <a16:creationId xmlns:a16="http://schemas.microsoft.com/office/drawing/2014/main" id="{3F982375-E5A2-8923-BAA9-4A7F6F097E0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3" name="사각형: 둥근 모서리 62">
                    <a:extLst>
                      <a:ext uri="{FF2B5EF4-FFF2-40B4-BE49-F238E27FC236}">
                        <a16:creationId xmlns:a16="http://schemas.microsoft.com/office/drawing/2014/main" id="{4B1ED417-0B4E-4091-F7FB-38DF1E40F70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51" name="화살표: 갈매기형 수장 50">
                  <a:extLst>
                    <a:ext uri="{FF2B5EF4-FFF2-40B4-BE49-F238E27FC236}">
                      <a16:creationId xmlns:a16="http://schemas.microsoft.com/office/drawing/2014/main" id="{0E3E88E1-D2D4-776A-74EB-14E9DF249D6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FF49877-E49C-B221-4774-E6D842E94072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2911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C65FC-E1B4-9D3B-45C6-1C25E634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2713B2-55AD-60B4-13D9-F9CAD1EEDFE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EB2A1-6C27-348D-7096-D1EB95751CA1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건축물 탄소배출 지도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54F6E84-E0E6-8B20-857C-DBC7B0696CDE}"/>
              </a:ext>
            </a:extLst>
          </p:cNvPr>
          <p:cNvGrpSpPr/>
          <p:nvPr/>
        </p:nvGrpSpPr>
        <p:grpSpPr>
          <a:xfrm>
            <a:off x="495499" y="862127"/>
            <a:ext cx="11030245" cy="990393"/>
            <a:chOff x="495499" y="862127"/>
            <a:chExt cx="11030245" cy="99039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E9A434-AE07-1C01-0A6F-2B6313CFB979}"/>
                </a:ext>
              </a:extLst>
            </p:cNvPr>
            <p:cNvSpPr txBox="1"/>
            <p:nvPr/>
          </p:nvSpPr>
          <p:spPr>
            <a:xfrm>
              <a:off x="554227" y="1225682"/>
              <a:ext cx="10971517" cy="6268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건축물에서 사용된 에너지 사용량과 탄소배출량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경계 기준 에너지사용량과 간접 탄소배출량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24FBC717-F4E8-7932-81E0-A457577AAB66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2726F29-B5F2-72D6-B947-BD6798C55AD0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8" name="그룹 17">
                <a:extLst>
                  <a:ext uri="{FF2B5EF4-FFF2-40B4-BE49-F238E27FC236}">
                    <a16:creationId xmlns:a16="http://schemas.microsoft.com/office/drawing/2014/main" id="{F5B60CF5-E8F2-41F0-AFAB-9AD8950A982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D62585BD-3F89-8F2C-F5E2-95523CB2C2B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1" name="사각형: 둥근 모서리 20">
                    <a:extLst>
                      <a:ext uri="{FF2B5EF4-FFF2-40B4-BE49-F238E27FC236}">
                        <a16:creationId xmlns:a16="http://schemas.microsoft.com/office/drawing/2014/main" id="{8E465E9D-80C4-9083-4007-537C191CE3D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2" name="사각형: 둥근 모서리 21">
                    <a:extLst>
                      <a:ext uri="{FF2B5EF4-FFF2-40B4-BE49-F238E27FC236}">
                        <a16:creationId xmlns:a16="http://schemas.microsoft.com/office/drawing/2014/main" id="{A765DA27-E1DA-E247-2A64-EA32009F982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0" name="화살표: 갈매기형 수장 19">
                  <a:extLst>
                    <a:ext uri="{FF2B5EF4-FFF2-40B4-BE49-F238E27FC236}">
                      <a16:creationId xmlns:a16="http://schemas.microsoft.com/office/drawing/2014/main" id="{BFC83C52-CEB5-AAF9-1A87-6861D00AC9C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5772EE8-3E22-3704-0A2B-CB4C0633C53F}"/>
              </a:ext>
            </a:extLst>
          </p:cNvPr>
          <p:cNvGrpSpPr/>
          <p:nvPr/>
        </p:nvGrpSpPr>
        <p:grpSpPr>
          <a:xfrm>
            <a:off x="495499" y="2665235"/>
            <a:ext cx="12448341" cy="3657782"/>
            <a:chOff x="495499" y="2541288"/>
            <a:chExt cx="12448341" cy="36577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85F8BF-BC64-051E-F006-3B39D8BBF22A}"/>
                    </a:ext>
                  </a:extLst>
                </p:cNvPr>
                <p:cNvSpPr txBox="1"/>
                <p:nvPr/>
              </p:nvSpPr>
              <p:spPr>
                <a:xfrm>
                  <a:off x="554227" y="3102068"/>
                  <a:ext cx="12389613" cy="309700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285750" marR="0" lvl="0" indent="-285750" algn="l" defTabSz="457200" rtl="0" eaLnBrk="1" fontAlgn="base" latinLnBrk="0" hangingPunct="1">
                    <a:lnSpc>
                      <a:spcPct val="100000"/>
                    </a:lnSpc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ko-KR" altLang="en-US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건물 전기</a:t>
                  </a:r>
                  <a:r>
                    <a:rPr kumimoji="0" lang="en-US" altLang="ko-KR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, </a:t>
                  </a:r>
                  <a:r>
                    <a:rPr kumimoji="0" lang="ko-KR" altLang="en-US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도시가스</a:t>
                  </a:r>
                  <a:r>
                    <a:rPr kumimoji="0" lang="en-US" altLang="ko-KR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, </a:t>
                  </a:r>
                  <a:r>
                    <a:rPr kumimoji="0" lang="ko-KR" altLang="en-US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지역난방 에너지 사용량</a:t>
                  </a:r>
                  <a:r>
                    <a:rPr kumimoji="0" lang="en-US" altLang="ko-KR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(2024</a:t>
                  </a:r>
                  <a:r>
                    <a:rPr kumimoji="0" lang="ko-KR" altLang="en-US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년</a:t>
                  </a:r>
                  <a:r>
                    <a:rPr kumimoji="0" lang="en-US" altLang="ko-KR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)</a:t>
                  </a:r>
                  <a:endParaRPr kumimoji="0" lang="ko-KR" altLang="en-US" sz="1600" b="0" i="0" u="none" strike="noStrike" kern="0" cap="none" spc="-130" normalizeH="0" baseline="0" noProof="0" dirty="0">
                    <a:ln w="3175"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endParaRPr>
                </a:p>
                <a:p>
                  <a:pPr marL="742950" marR="0" lvl="1" indent="-285750" algn="l" defTabSz="457200" rtl="0" eaLnBrk="1" fontAlgn="base" latinLnBrk="0" hangingPunct="1">
                    <a:lnSpc>
                      <a:spcPct val="100000"/>
                    </a:lnSpc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한국부동산원 에너지 사용량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(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건물 전기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, 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도시가스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, 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지역난방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)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 데이터 활용</a:t>
                  </a:r>
                  <a:endParaRPr kumimoji="0" lang="en-US" altLang="ko-KR" sz="1400" b="0" i="0" u="none" strike="noStrike" kern="0" cap="none" spc="-130" normalizeH="0" baseline="0" noProof="0" dirty="0">
                    <a:ln w="3175"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endParaRPr>
                </a:p>
                <a:p>
                  <a:pPr marL="285750" marR="0" lvl="0" indent="-285750" algn="l" defTabSz="457200" rtl="0" eaLnBrk="1" fontAlgn="base" latinLnBrk="0" hangingPunct="1">
                    <a:lnSpc>
                      <a:spcPct val="100000"/>
                    </a:lnSpc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ko-KR" altLang="en-US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탄소배출량 산정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 </a:t>
                  </a:r>
                  <a:endParaRPr kumimoji="0" lang="en-US" altLang="ko-KR" sz="1400" b="0" i="0" u="none" strike="noStrike" kern="0" cap="none" spc="-130" normalizeH="0" baseline="0" noProof="0" dirty="0">
                    <a:ln w="3175"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endParaRPr>
                </a:p>
                <a:p>
                  <a:pPr marL="742950" marR="0" lvl="1" indent="-285750" algn="l" defTabSz="457200" rtl="0" eaLnBrk="1" fontAlgn="base" latinLnBrk="0" hangingPunct="1">
                    <a:lnSpc>
                      <a:spcPct val="100000"/>
                    </a:lnSpc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전력배출량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(</a:t>
                  </a:r>
                  <a:r>
                    <a:rPr kumimoji="0" lang="en-US" altLang="ko-KR" sz="1400" b="0" i="0" u="none" strike="noStrike" kern="0" cap="none" spc="-130" normalizeH="0" baseline="0" noProof="0" dirty="0" err="1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tonCO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₂-eq/yr)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 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= </a:t>
                  </a:r>
                  <a14:m>
                    <m:oMath xmlns:m="http://schemas.openxmlformats.org/officeDocument/2006/math">
                      <m:r>
                        <a:rPr kumimoji="0" lang="en-US" altLang="ko-KR" sz="1400" b="0" i="0" u="none" strike="noStrike" kern="0" cap="none" spc="-130" normalizeH="0" baseline="0" noProof="0" smtClean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0" cap="none" spc="-130" normalizeH="0" baseline="0" noProof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전</m:t>
                      </m:r>
                      <m:r>
                        <a:rPr kumimoji="0" lang="ko-KR" altLang="en-US" sz="1400" b="0" i="1" u="none" strike="noStrike" kern="0" cap="none" spc="-130" normalizeH="0" baseline="0" noProof="0" smtClean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력</m:t>
                      </m:r>
                      <m:r>
                        <a:rPr kumimoji="0" lang="ko-KR" altLang="en-US" sz="1400" b="0" i="1" u="none" strike="noStrike" kern="0" cap="none" spc="-130" normalizeH="0" baseline="0" noProof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사</m:t>
                      </m:r>
                      <m:r>
                        <a:rPr kumimoji="0" lang="ko-KR" altLang="en-US" sz="1400" b="0" i="1" u="none" strike="noStrike" kern="0" cap="none" spc="-130" normalizeH="0" baseline="0" noProof="0" smtClean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용</m:t>
                      </m:r>
                      <m:r>
                        <a:rPr kumimoji="0" lang="ko-KR" altLang="en-US" sz="1400" b="0" i="1" u="none" strike="noStrike" kern="0" cap="none" spc="-130" normalizeH="0" baseline="0" noProof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량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0" cap="none" spc="-130" normalizeH="0" baseline="0" noProof="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m:t>×</m:t>
                      </m:r>
                      <m:r>
                        <a:rPr kumimoji="0" lang="en-US" altLang="ko-KR" sz="1400" b="0" i="1" u="none" strike="noStrike" kern="0" cap="none" spc="-130" normalizeH="0" baseline="0" noProof="0" dirty="0" smtClean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(</m:t>
                      </m:r>
                      <m:r>
                        <a:rPr kumimoji="0" lang="en-US" altLang="ko-KR" sz="1400" b="0" i="1" u="none" strike="noStrike" kern="0" cap="none" spc="-130" normalizeH="0" baseline="0" noProof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𝐶</m:t>
                      </m:r>
                      <m:sSup>
                        <m:sSupPr>
                          <m:ctrlP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𝑂</m:t>
                          </m:r>
                        </m:e>
                        <m:sup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ko-KR" altLang="en-US" sz="1400" b="0" i="1" u="none" strike="noStrike" kern="0" cap="none" spc="-130" normalizeH="0" baseline="0" noProof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배출계수</m:t>
                      </m:r>
                      <m:r>
                        <a:rPr kumimoji="0" lang="en-US" altLang="ko-KR" sz="1400" b="0" i="1" u="none" strike="noStrike" kern="0" cap="none" spc="-130" normalizeH="0" baseline="0" noProof="0" smtClean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+ </m:t>
                      </m:r>
                      <m:f>
                        <m:fPr>
                          <m:ctrlPr>
                            <a:rPr kumimoji="0" lang="en-US" altLang="ko-KR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𝐶</m:t>
                          </m:r>
                          <m:sSup>
                            <m:sSupPr>
                              <m:ctrlP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𝐻</m:t>
                              </m:r>
                            </m:e>
                            <m:sup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4</m:t>
                              </m:r>
                            </m:sup>
                          </m:sSup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배출계수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0" cap="none" spc="-130" normalizeH="0" baseline="0" noProof="0" dirty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×</m:t>
                          </m:r>
                          <m:r>
                            <a:rPr kumimoji="0" lang="en-US" altLang="ko-KR" sz="1400" b="0" i="1" u="none" strike="noStrike" kern="0" cap="none" spc="-130" normalizeH="0" baseline="0" noProof="0" dirty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𝐶𝐻</m:t>
                          </m:r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₄</m:t>
                          </m:r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지구온난화지수</m:t>
                          </m:r>
                        </m:num>
                        <m:den>
                          <m:r>
                            <a:rPr kumimoji="0" lang="en-US" altLang="ko-KR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1,000</m:t>
                          </m:r>
                        </m:den>
                      </m:f>
                    </m:oMath>
                  </a14:m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 +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𝑁</m:t>
                              </m:r>
                            </m:e>
                            <m:sup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𝑂</m:t>
                          </m:r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배출계수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0" cap="none" spc="-130" normalizeH="0" baseline="0" noProof="0" dirty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×</m:t>
                          </m:r>
                          <m:r>
                            <a:rPr kumimoji="0" lang="en-US" altLang="ko-KR" sz="1400" b="0" i="1" u="none" strike="noStrike" kern="0" cap="none" spc="-130" normalizeH="0" baseline="0" noProof="0" dirty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𝑁</m:t>
                          </m:r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₂</m:t>
                          </m:r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𝑂</m:t>
                          </m:r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지</m:t>
                          </m:r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구</m:t>
                          </m:r>
                          <m:r>
                            <a:rPr kumimoji="0" lang="ko-KR" altLang="en-US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온</m:t>
                          </m:r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난</m:t>
                          </m:r>
                          <m:r>
                            <a:rPr kumimoji="0" lang="ko-KR" altLang="en-US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화</m:t>
                          </m:r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지</m:t>
                          </m:r>
                          <m:r>
                            <a:rPr kumimoji="0" lang="ko-KR" altLang="en-US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수</m:t>
                          </m:r>
                        </m:num>
                        <m:den>
                          <m:r>
                            <a:rPr kumimoji="0" lang="en-US" altLang="ko-KR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1,000</m:t>
                          </m:r>
                        </m:den>
                      </m:f>
                      <m:r>
                        <a:rPr kumimoji="0" lang="en-US" altLang="ko-KR" sz="1400" b="0" i="1" u="none" strike="noStrike" kern="0" cap="none" spc="-130" normalizeH="0" baseline="0" noProof="0" smtClean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 </m:t>
                      </m:r>
                    </m:oMath>
                  </a14:m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) , 2018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년 국가 승인 온실가스배출계수 활용</a:t>
                  </a:r>
                  <a:endParaRPr kumimoji="0" lang="en-US" altLang="ko-KR" sz="1400" b="0" i="0" u="none" strike="noStrike" kern="0" cap="none" spc="-130" normalizeH="0" baseline="0" noProof="0" dirty="0">
                    <a:ln w="3175"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endParaRPr>
                </a:p>
                <a:p>
                  <a:pPr marL="742950" marR="0" lvl="1" indent="-285750" algn="l" defTabSz="457200" rtl="0" eaLnBrk="1" fontAlgn="base" latinLnBrk="0" hangingPunct="1">
                    <a:lnSpc>
                      <a:spcPct val="100000"/>
                    </a:lnSpc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도시가스배출량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(</a:t>
                  </a:r>
                  <a:r>
                    <a:rPr kumimoji="0" lang="en-US" altLang="ko-KR" sz="1400" b="0" i="0" u="none" strike="noStrike" kern="0" cap="none" spc="-130" normalizeH="0" baseline="0" noProof="0" dirty="0" err="1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tonCO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₂-eq/yr)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 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= (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도시가스</m:t>
                          </m:r>
                          <m:r>
                            <a:rPr kumimoji="0" lang="en-US" altLang="ko-KR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 </m:t>
                          </m:r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사</m:t>
                          </m:r>
                          <m:r>
                            <a:rPr kumimoji="0" lang="ko-KR" altLang="en-US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용</m:t>
                          </m:r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량</m:t>
                          </m:r>
                        </m:num>
                        <m:den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1,000</m:t>
                          </m:r>
                          <m:r>
                            <a:rPr kumimoji="0" lang="en-US" altLang="ko-KR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,000(</m:t>
                          </m:r>
                          <m:f>
                            <m:fPr>
                              <m:ctrlPr>
                                <a:rPr kumimoji="0" lang="en-US" altLang="ko-KR" sz="1400" b="0" i="1" u="none" strike="noStrike" kern="0" cap="none" spc="-130" normalizeH="0" baseline="0" noProof="0" smtClean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ko-KR" sz="1400" b="0" i="1" u="none" strike="noStrike" kern="0" cap="none" spc="-130" normalizeH="0" baseline="0" noProof="0" smtClean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𝑀𝐽</m:t>
                              </m:r>
                            </m:num>
                            <m:den>
                              <m:r>
                                <a:rPr kumimoji="0" lang="en-US" altLang="ko-KR" sz="1400" b="0" i="1" u="none" strike="noStrike" kern="0" cap="none" spc="-130" normalizeH="0" baseline="0" noProof="0" smtClean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𝑇𝐽</m:t>
                              </m:r>
                            </m:den>
                          </m:f>
                          <m:r>
                            <a:rPr kumimoji="0" lang="en-US" altLang="ko-KR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 ) × 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(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56,100(</m:t>
                          </m:r>
                          <m:f>
                            <m:fPr>
                              <m:ctrlP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𝑘𝑔𝐶</m:t>
                              </m:r>
                              <m:sSup>
                                <m:sSupPr>
                                  <m:ctrlPr>
                                    <a:rPr kumimoji="0" lang="en-US" altLang="ko-KR" sz="1400" b="0" i="1" u="none" strike="noStrike" kern="0" cap="none" spc="-130" normalizeH="0" baseline="0" noProof="0">
                                      <a:ln w="3175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  <a:alpha val="10000"/>
                                          </a:prstClr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경기천년제목 Light" panose="02020403020101020101" pitchFamily="18" charset="-127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R" sz="1400" b="0" i="1" u="none" strike="noStrike" kern="0" cap="none" spc="-130" normalizeH="0" baseline="0" noProof="0">
                                      <a:ln w="3175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  <a:alpha val="10000"/>
                                          </a:prstClr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경기천년제목 Light" panose="02020403020101020101" pitchFamily="18" charset="-127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p>
                                  <m:r>
                                    <a:rPr kumimoji="0" lang="en-US" altLang="ko-KR" sz="1400" b="0" i="1" u="none" strike="noStrike" kern="0" cap="none" spc="-130" normalizeH="0" baseline="0" noProof="0">
                                      <a:ln w="3175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  <a:alpha val="10000"/>
                                          </a:prstClr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경기천년제목 Light" panose="02020403020101020101" pitchFamily="18" charset="-127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𝑒𝑞</m:t>
                              </m:r>
                            </m:num>
                            <m:den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𝑇𝐽</m:t>
                              </m:r>
                            </m:den>
                          </m:f>
                          <m:r>
                            <a:rPr kumimoji="0" lang="en-US" altLang="ko-KR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1,000</m:t>
                          </m:r>
                          <m:f>
                            <m:fPr>
                              <m:ctrlP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ko-KR" sz="1400" b="0" i="1" u="none" strike="noStrike" kern="0" cap="none" spc="-130" normalizeH="0" baseline="0" noProof="0" smtClean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𝑘𝑔</m:t>
                              </m:r>
                            </m:num>
                            <m:den>
                              <m:r>
                                <a:rPr kumimoji="0" lang="en-US" altLang="ko-KR" sz="1400" b="0" i="1" u="none" strike="noStrike" kern="0" cap="none" spc="-130" normalizeH="0" baseline="0" noProof="0" smtClean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𝑡𝑜𝑛</m:t>
                              </m:r>
                            </m:den>
                          </m:f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 ) , 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배출계수는 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15,272 </a:t>
                  </a:r>
                  <a:r>
                    <a:rPr kumimoji="0" lang="en-US" altLang="ko-KR" sz="1400" b="0" i="0" u="none" strike="noStrike" kern="0" cap="none" spc="-130" normalizeH="0" baseline="0" noProof="0" dirty="0" err="1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kgC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/TJ, CO₂ 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환산계수는 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44/12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 적용</a:t>
                  </a:r>
                  <a:endParaRPr kumimoji="0" lang="en-US" altLang="ko-KR" sz="1400" b="0" i="0" u="none" strike="noStrike" kern="0" cap="none" spc="-130" normalizeH="0" baseline="0" noProof="0" dirty="0">
                    <a:ln w="3175"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맑은 고딕" panose="02110004020202020204"/>
                    <a:ea typeface="경기천년제목 Light" panose="02020403020101020101" pitchFamily="18" charset="-127"/>
                    <a:cs typeface="+mn-cs"/>
                  </a:endParaRPr>
                </a:p>
                <a:p>
                  <a:pPr marL="742950" marR="0" lvl="1" indent="-285750" algn="l" defTabSz="457200" rtl="0" eaLnBrk="1" fontAlgn="base" latinLnBrk="0" hangingPunct="1">
                    <a:lnSpc>
                      <a:spcPct val="100000"/>
                    </a:lnSpc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지역난방배출량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(</a:t>
                  </a:r>
                  <a:r>
                    <a:rPr kumimoji="0" lang="en-US" altLang="ko-KR" sz="1400" b="0" i="0" u="none" strike="noStrike" kern="0" cap="none" spc="-130" normalizeH="0" baseline="0" noProof="0" dirty="0" err="1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tonCO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₂-eq/yr)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 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= (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지역난방</m:t>
                          </m:r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 </m:t>
                          </m:r>
                          <m:r>
                            <a:rPr kumimoji="0" lang="ko-KR" altLang="en-US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사용량</m:t>
                          </m:r>
                        </m:num>
                        <m:den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1,000(</m:t>
                          </m:r>
                          <m:f>
                            <m:fPr>
                              <m:ctrlP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𝑀𝐽</m:t>
                              </m:r>
                            </m:num>
                            <m:den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𝑇𝐽</m:t>
                              </m:r>
                            </m:den>
                          </m:f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 ) × 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(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56,100(</m:t>
                          </m:r>
                          <m:f>
                            <m:fPr>
                              <m:ctrlP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𝑘𝑔𝐶</m:t>
                              </m:r>
                              <m:sSup>
                                <m:sSupPr>
                                  <m:ctrlPr>
                                    <a:rPr kumimoji="0" lang="en-US" altLang="ko-KR" sz="1400" b="0" i="1" u="none" strike="noStrike" kern="0" cap="none" spc="-130" normalizeH="0" baseline="0" noProof="0">
                                      <a:ln w="3175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  <a:alpha val="10000"/>
                                          </a:prstClr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경기천년제목 Light" panose="02020403020101020101" pitchFamily="18" charset="-127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ko-KR" sz="1400" b="0" i="1" u="none" strike="noStrike" kern="0" cap="none" spc="-130" normalizeH="0" baseline="0" noProof="0">
                                      <a:ln w="3175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  <a:alpha val="10000"/>
                                          </a:prstClr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경기천년제목 Light" panose="02020403020101020101" pitchFamily="18" charset="-127"/>
                                      <a:cs typeface="+mn-cs"/>
                                    </a:rPr>
                                    <m:t>𝑂</m:t>
                                  </m:r>
                                </m:e>
                                <m:sup>
                                  <m:r>
                                    <a:rPr kumimoji="0" lang="en-US" altLang="ko-KR" sz="1400" b="0" i="1" u="none" strike="noStrike" kern="0" cap="none" spc="-130" normalizeH="0" baseline="0" noProof="0">
                                      <a:ln w="3175">
                                        <a:solidFill>
                                          <a:prstClr val="black">
                                            <a:lumMod val="75000"/>
                                            <a:lumOff val="25000"/>
                                            <a:alpha val="10000"/>
                                          </a:prstClr>
                                        </a:solidFill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경기천년제목 Light" panose="02020403020101020101" pitchFamily="18" charset="-127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𝑒𝑞</m:t>
                              </m:r>
                            </m:num>
                            <m:den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𝑇𝐽</m:t>
                              </m:r>
                            </m:den>
                          </m:f>
                          <m:r>
                            <a:rPr kumimoji="0" lang="en-US" altLang="ko-KR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1,000</m:t>
                          </m:r>
                          <m:r>
                            <a:rPr kumimoji="0" lang="en-US" altLang="ko-KR" sz="1400" b="0" i="1" u="none" strike="noStrike" kern="0" cap="none" spc="-130" normalizeH="0" baseline="0" noProof="0" smtClean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f>
                            <m:fPr>
                              <m:ctrlP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𝑘𝑔</m:t>
                              </m:r>
                            </m:num>
                            <m:den>
                              <m:r>
                                <a:rPr kumimoji="0" lang="en-US" altLang="ko-KR" sz="1400" b="0" i="1" u="none" strike="noStrike" kern="0" cap="none" spc="-130" normalizeH="0" baseline="0" noProof="0">
                                  <a:ln w="3175">
                                    <a:solidFill>
                                      <a:prstClr val="black">
                                        <a:lumMod val="75000"/>
                                        <a:lumOff val="25000"/>
                                        <a:alpha val="10000"/>
                                      </a:prstClr>
                                    </a:solidFill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경기천년제목 Light" panose="02020403020101020101" pitchFamily="18" charset="-127"/>
                                  <a:cs typeface="+mn-cs"/>
                                </a:rPr>
                                <m:t>𝑡𝑜𝑛</m:t>
                              </m:r>
                            </m:den>
                          </m:f>
                          <m:r>
                            <a:rPr kumimoji="0" lang="en-US" altLang="ko-KR" sz="1400" b="0" i="1" u="none" strike="noStrike" kern="0" cap="none" spc="-130" normalizeH="0" baseline="0" noProof="0">
                              <a:ln w="3175">
                                <a:solidFill>
                                  <a:prstClr val="black">
                                    <a:lumMod val="75000"/>
                                    <a:lumOff val="25000"/>
                                    <a:alpha val="10000"/>
                                  </a:prstClr>
                                </a:solidFill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a14:m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맑은 고딕" panose="02110004020202020204"/>
                      <a:ea typeface="경기천년제목 Light" panose="02020403020101020101" pitchFamily="18" charset="-127"/>
                      <a:cs typeface="+mn-cs"/>
                    </a:rPr>
                    <a:t> ) , 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배출계수는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 59,685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 적용</a:t>
                  </a:r>
                  <a:endParaRPr kumimoji="0" lang="en-US" altLang="ko-KR" sz="1400" b="0" i="0" u="none" strike="noStrike" kern="0" cap="none" spc="-130" normalizeH="0" baseline="0" noProof="0" dirty="0">
                    <a:ln w="3175"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endParaRPr>
                </a:p>
                <a:p>
                  <a:pPr marL="285750" marR="0" lvl="0" indent="-285750" algn="l" defTabSz="457200" rtl="0" eaLnBrk="1" fontAlgn="base" latinLnBrk="0" hangingPunct="1">
                    <a:lnSpc>
                      <a:spcPct val="100000"/>
                    </a:lnSpc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ko-KR" altLang="en-US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영구건축물 공간정보 경계와 건축물 대장</a:t>
                  </a:r>
                  <a:r>
                    <a:rPr kumimoji="0" lang="en-US" altLang="ko-KR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(</a:t>
                  </a:r>
                  <a:r>
                    <a:rPr kumimoji="0" lang="ko-KR" altLang="en-US" sz="1600" b="0" i="0" u="none" strike="noStrike" kern="0" cap="none" spc="-130" normalizeH="0" baseline="0" noProof="0" dirty="0" err="1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표제부</a:t>
                  </a:r>
                  <a:r>
                    <a:rPr kumimoji="0" lang="en-US" altLang="ko-KR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)</a:t>
                  </a:r>
                  <a:r>
                    <a:rPr kumimoji="0" lang="ko-KR" altLang="en-US" sz="16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Medium" panose="02020603020101020101" pitchFamily="18" charset="-127"/>
                      <a:ea typeface="경기천년제목 Medium" panose="02020603020101020101" pitchFamily="18" charset="-127"/>
                      <a:cs typeface="+mn-cs"/>
                    </a:rPr>
                    <a:t>를 연계하여 구축</a:t>
                  </a:r>
                  <a:endParaRPr kumimoji="0" lang="en-US" altLang="ko-KR" sz="1400" b="0" i="0" u="none" strike="noStrike" kern="0" cap="none" spc="-130" normalizeH="0" baseline="0" noProof="0" dirty="0">
                    <a:ln w="3175">
                      <a:solidFill>
                        <a:prstClr val="black">
                          <a:lumMod val="75000"/>
                          <a:lumOff val="25000"/>
                          <a:alpha val="10000"/>
                        </a:prstClr>
                      </a:solidFill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endParaRPr>
                </a:p>
                <a:p>
                  <a:pPr marL="742950" marR="0" lvl="1" indent="-285750" algn="l" defTabSz="457200" rtl="0" eaLnBrk="1" fontAlgn="base" latinLnBrk="0" hangingPunct="1">
                    <a:lnSpc>
                      <a:spcPct val="100000"/>
                    </a:lnSpc>
                    <a:spcBef>
                      <a:spcPts val="400"/>
                    </a:spcBef>
                    <a:spcAft>
                      <a:spcPts val="0"/>
                    </a:spcAft>
                    <a:buClrTx/>
                    <a:buSzTx/>
                    <a:buFontTx/>
                    <a:buChar char="-"/>
                    <a:tabLst/>
                    <a:defRPr/>
                  </a:pP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경기도 약 </a:t>
                  </a:r>
                  <a:r>
                    <a:rPr kumimoji="0" lang="en-US" altLang="ko-KR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170</a:t>
                  </a:r>
                  <a:r>
                    <a:rPr kumimoji="0" lang="ko-KR" altLang="en-US" sz="1400" b="0" i="0" u="none" strike="noStrike" kern="0" cap="none" spc="-130" normalizeH="0" baseline="0" noProof="0" dirty="0">
                      <a:ln w="3175">
                        <a:solidFill>
                          <a:prstClr val="black">
                            <a:lumMod val="75000"/>
                            <a:lumOff val="25000"/>
                            <a:alpha val="10000"/>
                          </a:prstClr>
                        </a:solidFill>
                      </a:ln>
                      <a:solidFill>
                        <a:schemeClr val="tx1"/>
                      </a:solidFill>
                      <a:effectLst/>
                      <a:uLnTx/>
                      <a:uFillTx/>
                      <a:latin typeface="경기천년제목 Light" panose="02020403020101020101" pitchFamily="18" charset="-127"/>
                      <a:ea typeface="경기천년제목 Light" panose="02020403020101020101" pitchFamily="18" charset="-127"/>
                      <a:cs typeface="+mn-cs"/>
                    </a:rPr>
                    <a:t>만 동의 건축물 단위로 에너지사용량과 탄소배출량 공간정보화</a:t>
                  </a: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585F8BF-BC64-051E-F006-3B39D8BBF22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227" y="3102068"/>
                  <a:ext cx="12389613" cy="309700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DED3C929-B374-39C2-5E87-266201F61A1D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2321936-5908-5628-290F-80AC4BB58AF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2CF8CF50-1870-DC0B-679B-71735413068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48E6CB81-6115-14ED-2677-0ACE6EC2674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0" name="사각형: 둥근 모서리 29">
                    <a:extLst>
                      <a:ext uri="{FF2B5EF4-FFF2-40B4-BE49-F238E27FC236}">
                        <a16:creationId xmlns:a16="http://schemas.microsoft.com/office/drawing/2014/main" id="{BC214817-EFEB-F9A9-FDE9-1D3E14E0C86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1" name="사각형: 둥근 모서리 30">
                    <a:extLst>
                      <a:ext uri="{FF2B5EF4-FFF2-40B4-BE49-F238E27FC236}">
                        <a16:creationId xmlns:a16="http://schemas.microsoft.com/office/drawing/2014/main" id="{61638074-0A9F-A391-61BB-F25828EF8FE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9" name="화살표: 갈매기형 수장 28">
                  <a:extLst>
                    <a:ext uri="{FF2B5EF4-FFF2-40B4-BE49-F238E27FC236}">
                      <a16:creationId xmlns:a16="http://schemas.microsoft.com/office/drawing/2014/main" id="{BD4900CA-4462-C4B5-090A-D344AF58F4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C4B6F459-F7A7-C077-19A9-884BB58D236F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1465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5481-0935-505F-8A10-47D7A5F6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831EFF-1F84-B9FE-993B-A2B0D8E2953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E305-9AD7-DC0C-2F9E-B9899565F29F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위험등급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9E9835-A79C-7178-CD71-DD883604985A}"/>
              </a:ext>
            </a:extLst>
          </p:cNvPr>
          <p:cNvGrpSpPr/>
          <p:nvPr/>
        </p:nvGrpSpPr>
        <p:grpSpPr>
          <a:xfrm>
            <a:off x="495499" y="862127"/>
            <a:ext cx="8561574" cy="968849"/>
            <a:chOff x="495499" y="862127"/>
            <a:chExt cx="8561574" cy="96884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A9AC57-EA50-00C6-E0FA-F574546FCF30}"/>
                </a:ext>
              </a:extLst>
            </p:cNvPr>
            <p:cNvSpPr txBox="1"/>
            <p:nvPr/>
          </p:nvSpPr>
          <p:spPr>
            <a:xfrm>
              <a:off x="554227" y="1225682"/>
              <a:ext cx="8502846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발생시 위험등급을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100m x 100m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공간 단위로 나타낸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환경부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행정안전부에서 구축한 국가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·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지방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·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소하천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홍수위험지도 내에서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위험등급 확인 가능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B32A56B-8E14-D941-6049-EE44F3D96E82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D0152E-716B-A93C-D612-5AF856FD8E44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12840CE-4266-C4DB-1BAD-1B1A4B06CA75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EFA11921-1CB2-46FF-D2FA-AD57B8076AE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BFEA33EF-0579-C009-00C9-AD71076EB311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C78234E-70B1-7B0C-601C-CDC15446083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F5A29A0C-76ED-BB9C-BAC6-E4A8517CBFF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1182FAC8-CAE3-AC5D-B812-0F350B1E4E8C}"/>
              </a:ext>
            </a:extLst>
          </p:cNvPr>
          <p:cNvGrpSpPr/>
          <p:nvPr/>
        </p:nvGrpSpPr>
        <p:grpSpPr>
          <a:xfrm>
            <a:off x="495499" y="1869749"/>
            <a:ext cx="11459078" cy="1533106"/>
            <a:chOff x="495499" y="862127"/>
            <a:chExt cx="11459078" cy="153310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7AD37E-9426-9AFE-F870-692A2CD6403D}"/>
                </a:ext>
              </a:extLst>
            </p:cNvPr>
            <p:cNvSpPr txBox="1"/>
            <p:nvPr/>
          </p:nvSpPr>
          <p:spPr>
            <a:xfrm>
              <a:off x="554226" y="1225682"/>
              <a:ext cx="11400351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엔트로피 가중치를 활용하여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3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항목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9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세부지표 산정 및 유클리드 거리 공식을 이용하여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100m x 100m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공간단위로 홍수위험지수 산출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홍수위험지수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0~ √3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사이의 값을 가지며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√3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홍수 발생 시 피해 가능성이 높음을 의미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접경지역을 제외한 경기도 전역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(2016~2023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에 대한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위험등급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(5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분류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위험등급 산정 방법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홍수위험지수를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Natural Breaks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방식으로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5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등급화 하여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위험수준에 따라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매우 높음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부터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5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매우 낮음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까지 구분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65FDDB45-736D-2A44-F844-5F79295C7442}"/>
                </a:ext>
              </a:extLst>
            </p:cNvPr>
            <p:cNvGrpSpPr/>
            <p:nvPr/>
          </p:nvGrpSpPr>
          <p:grpSpPr>
            <a:xfrm>
              <a:off x="495499" y="862127"/>
              <a:ext cx="2117123" cy="400110"/>
              <a:chOff x="586105" y="1237394"/>
              <a:chExt cx="2117123" cy="40011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B2E0E2D-6116-BD26-AAD9-DE531904FE23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40A4D920-6FA6-D7F7-9ED7-A9287B6DFC2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6" name="그룹 25">
                  <a:extLst>
                    <a:ext uri="{FF2B5EF4-FFF2-40B4-BE49-F238E27FC236}">
                      <a16:creationId xmlns:a16="http://schemas.microsoft.com/office/drawing/2014/main" id="{8E09F0AB-5F1B-EF66-B412-C55343F1C63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4D453F3-3169-3724-ADF8-9299A917D436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9" name="사각형: 둥근 모서리 28">
                    <a:extLst>
                      <a:ext uri="{FF2B5EF4-FFF2-40B4-BE49-F238E27FC236}">
                        <a16:creationId xmlns:a16="http://schemas.microsoft.com/office/drawing/2014/main" id="{91126B5F-2DFC-D5F2-3E00-2ABE374CBDB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7" name="화살표: 갈매기형 수장 26">
                  <a:extLst>
                    <a:ext uri="{FF2B5EF4-FFF2-40B4-BE49-F238E27FC236}">
                      <a16:creationId xmlns:a16="http://schemas.microsoft.com/office/drawing/2014/main" id="{412499A2-00F2-271A-22D9-4F16FE7B3AA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DD8FA1CC-5A9E-522F-660B-F5B69ED63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99792"/>
              </p:ext>
            </p:extLst>
          </p:nvPr>
        </p:nvGraphicFramePr>
        <p:xfrm>
          <a:off x="979466" y="4235496"/>
          <a:ext cx="6874592" cy="1386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103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3318489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세부지표 분류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b="1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확률강우량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최대강우량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기상자료개방포털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ASOS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확률 및 최대 강우량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건축물 수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주소기반산업지원서비스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도로명주소 전자지도 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주민등록인구 수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공시지가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노후건축물 수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의존인구 수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국토정보플랫폼의 국토통계지도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61329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농경지면적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밭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시설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인삼 재배면적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스마트팜맵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12830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5E255F7-F9EC-942C-A76E-A6E2D793448A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137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B97B7-7A63-A94D-6144-57613634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2779250C-CF34-6C32-6B32-5D405725052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BD132F-681F-9117-374C-83C6867E7A08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취약시설 현황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4A2D0C-1707-62B1-B39A-C4C9B16705B6}"/>
              </a:ext>
            </a:extLst>
          </p:cNvPr>
          <p:cNvGrpSpPr/>
          <p:nvPr/>
        </p:nvGrpSpPr>
        <p:grpSpPr>
          <a:xfrm>
            <a:off x="495499" y="862127"/>
            <a:ext cx="7154981" cy="1235589"/>
            <a:chOff x="495499" y="862127"/>
            <a:chExt cx="7154981" cy="12355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2AA48C-9BEF-A7FB-E20A-8D222F237857}"/>
                </a:ext>
              </a:extLst>
            </p:cNvPr>
            <p:cNvSpPr txBox="1"/>
            <p:nvPr/>
          </p:nvSpPr>
          <p:spPr>
            <a:xfrm>
              <a:off x="554228" y="1225682"/>
              <a:ext cx="7096252" cy="87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접경지역을 제외한 경기도 전역을 대상으로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및 홍수 발생시 안전에 취약한 시설 정보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20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 이상 노후건축물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지하시설이 포함된 건축물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취약계층 이용시설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극한호우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및 홍수 발생시 취약시설 분포와 속성 확인 가능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AA7A4D-6D21-D994-96E3-86CCADAA5F5A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24E1A1-6883-AF2B-8847-95CD893A1250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72D87AD-1613-F95E-55F6-101C4E16C56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9F40F725-8309-9DEC-F289-B67CEDBD20D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D0BF79B1-6C77-B9F4-4967-0A383358357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F32166FE-BCA8-38EF-DCD9-BBD6278D0959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2C421976-5AE5-B913-0520-CD63A69C5A9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3CBE7D5-F07D-EC7F-F687-CEC6954147D2}"/>
              </a:ext>
            </a:extLst>
          </p:cNvPr>
          <p:cNvGrpSpPr/>
          <p:nvPr/>
        </p:nvGrpSpPr>
        <p:grpSpPr>
          <a:xfrm>
            <a:off x="495499" y="2348651"/>
            <a:ext cx="6064140" cy="1533106"/>
            <a:chOff x="495499" y="862127"/>
            <a:chExt cx="6064140" cy="1533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32D42B-94D5-175A-E7DB-7EA7547FE319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영구건축물 공간정보 경계와 건축물 대장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표제부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를 연계하여 구축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취약시설 분류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노후건축물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지하시설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취약계층 이용시설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연면적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/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건축물구조명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/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주요용도명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지상 층수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/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지하 층수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F092591-8718-9445-6457-CCFCEB8D01B2}"/>
                </a:ext>
              </a:extLst>
            </p:cNvPr>
            <p:cNvGrpSpPr/>
            <p:nvPr/>
          </p:nvGrpSpPr>
          <p:grpSpPr>
            <a:xfrm>
              <a:off x="495499" y="862127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6C73172-647E-E097-C38B-002712840DC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77C0E08C-E8E1-3204-5AFB-AF97F973B60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EFF26542-4B5F-AF3E-03A0-62A5979CC93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6FD46BB3-A837-0F1B-D656-03C071031E71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62667600-9813-AE31-1B10-F67AB0F8F9E8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75C43EC5-FCBA-56F5-A9E3-B934FD2D7D9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F4C838B-A86A-9580-6DB8-16C20DFA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050218"/>
              </p:ext>
            </p:extLst>
          </p:nvPr>
        </p:nvGraphicFramePr>
        <p:xfrm>
          <a:off x="1195509" y="4096523"/>
          <a:ext cx="6666554" cy="1966236"/>
        </p:xfrm>
        <a:graphic>
          <a:graphicData uri="http://schemas.openxmlformats.org/drawingml/2006/table">
            <a:tbl>
              <a:tblPr firstRow="1" bandRow="1"/>
              <a:tblGrid>
                <a:gridCol w="669585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1267255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4729714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</a:tblGrid>
              <a:tr h="3598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세부지표</a:t>
                      </a:r>
                      <a:endParaRPr lang="en-US" altLang="ko-KR" sz="12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587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노후건축물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건축물대장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표제부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기준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‘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지하층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’ 1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층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587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지하시설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건축물대장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표제부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기준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‘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사용승인일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’ 20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888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취약계층</a:t>
                      </a:r>
                      <a:endParaRPr lang="en-US" altLang="ko-KR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이용시설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요양원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노인정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유치원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병원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어린이집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사회복지관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재활센터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노인복지시설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노인급식시설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양로원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아동보호시설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돌봄시설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청소년 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병원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어린이집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사회복지관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재활센터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노인복지시설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노인급식시설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양로원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 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아동보호시설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 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돌봄시설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청소년 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98DC56C-CB6F-6358-8DDA-FDC817D7A84C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4190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30877-2E04-BE49-4C15-CD96E3733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4F0F24-5A6C-2229-7686-2D4A3FE0E623}"/>
              </a:ext>
            </a:extLst>
          </p:cNvPr>
          <p:cNvSpPr txBox="1"/>
          <p:nvPr/>
        </p:nvSpPr>
        <p:spPr>
          <a:xfrm>
            <a:off x="4672373" y="2634915"/>
            <a:ext cx="2847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산사태</a:t>
            </a:r>
          </a:p>
        </p:txBody>
      </p:sp>
    </p:spTree>
    <p:extLst>
      <p:ext uri="{BB962C8B-B14F-4D97-AF65-F5344CB8AC3E}">
        <p14:creationId xmlns:p14="http://schemas.microsoft.com/office/powerpoint/2010/main" val="211127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FA697-ACCF-201C-0104-3B166F5F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A7E21C-BEFA-CFA5-08BA-DA0508E5EB8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2261E-888A-C691-3B01-5ED55B580B1B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산사태 위험등급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7A08E1-A6CC-2299-466E-6EF4DCF2E871}"/>
              </a:ext>
            </a:extLst>
          </p:cNvPr>
          <p:cNvGrpSpPr/>
          <p:nvPr/>
        </p:nvGrpSpPr>
        <p:grpSpPr>
          <a:xfrm>
            <a:off x="495499" y="862127"/>
            <a:ext cx="6759599" cy="968849"/>
            <a:chOff x="495499" y="862127"/>
            <a:chExt cx="6759599" cy="968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86851C-73D2-0C19-E85E-8194896D8FBE}"/>
                </a:ext>
              </a:extLst>
            </p:cNvPr>
            <p:cNvSpPr txBox="1"/>
            <p:nvPr/>
          </p:nvSpPr>
          <p:spPr>
            <a:xfrm>
              <a:off x="554227" y="1225682"/>
              <a:ext cx="6700871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산사태 발생 위험도를 등급으로 나타낸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산사태 위험도를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5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 등급으로 구분하여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10m x 10m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표출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C81FC5-4D98-FCAF-4CCA-AB5089A0717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911516-E487-78E8-F2BA-40F5EEC89C6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5199FB4-93F7-D087-DC47-01C1E7631E4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07BAA06-9934-C24E-8A74-62595F008F8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E41E067F-20D9-C23C-EE0C-5783BB56A38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77440E1E-6EE9-B158-D2ED-88212EF9593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57F0C2B9-6CA2-B5B7-ACBC-325000E6AF4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EEDC797-9126-2B49-57B2-B814DAAEBA1C}"/>
              </a:ext>
            </a:extLst>
          </p:cNvPr>
          <p:cNvGrpSpPr/>
          <p:nvPr/>
        </p:nvGrpSpPr>
        <p:grpSpPr>
          <a:xfrm>
            <a:off x="495499" y="2363182"/>
            <a:ext cx="6064140" cy="3708060"/>
            <a:chOff x="495499" y="862127"/>
            <a:chExt cx="6064140" cy="3708060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53AC50-7AD1-C9AE-FDF5-7F96F25D82AC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33445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머신러닝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분석 기법을 활용한 산사태 위험등급 지도 분석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XGBoost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모델 활용하여 과거 경기도 산사태 특성 학습 및 산사태 발생 확률 예측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위험등급 산정은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Natural Breaks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방식으로 다섯 개 등급으로 구분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산사태 확률 결과를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위험도 매우 높음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)~5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위험도 매우 낮음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으로 설정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산사태 발생 지점 위치 정보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경기도 산사태 재해대장 활용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(2018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~2024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항공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LiDAR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데이터 기반으로 구축된 정밀 지형공간정보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0.5m x 0.5m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단위의 지형 데이터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사면경사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사면방위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사면길이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사면곡률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지형습윤지수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식생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·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토양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·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지질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공간정보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산림청 임상도와 산지입지토양도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그리고 한국지질자원연구원 지질도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6EBAAD2-63C8-4D70-CAA1-DD354FA6C77D}"/>
                </a:ext>
              </a:extLst>
            </p:cNvPr>
            <p:cNvGrpSpPr/>
            <p:nvPr/>
          </p:nvGrpSpPr>
          <p:grpSpPr>
            <a:xfrm>
              <a:off x="495499" y="862127"/>
              <a:ext cx="2128343" cy="400110"/>
              <a:chOff x="586105" y="1237394"/>
              <a:chExt cx="2128343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EF195D-D458-5173-FE5F-9271531A643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5758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4A594C2-2BA5-F67E-2B6D-C2DDDFFBB08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AD4D0E87-B6F4-2DCC-140D-870DB2CA5B8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5B9D5599-AAC2-9E1C-F0BB-661008D3B64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AA1A1BD8-67AE-A911-065C-8242FEFFC25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2D670337-9CFF-091F-6384-26D71848A51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8394EFC-D67A-AD11-C622-87650E964D76}"/>
              </a:ext>
            </a:extLst>
          </p:cNvPr>
          <p:cNvSpPr/>
          <p:nvPr/>
        </p:nvSpPr>
        <p:spPr>
          <a:xfrm>
            <a:off x="7893102" y="1925870"/>
            <a:ext cx="3292320" cy="869616"/>
          </a:xfrm>
          <a:prstGeom prst="rect">
            <a:avLst/>
          </a:prstGeom>
          <a:solidFill>
            <a:srgbClr val="F7EFEC"/>
          </a:solidFill>
          <a:ln>
            <a:solidFill>
              <a:srgbClr val="CB9C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E8DCDD6B-BD7A-1C01-B8E9-3A2370901D2F}"/>
              </a:ext>
            </a:extLst>
          </p:cNvPr>
          <p:cNvSpPr/>
          <p:nvPr/>
        </p:nvSpPr>
        <p:spPr>
          <a:xfrm>
            <a:off x="7979212" y="2033846"/>
            <a:ext cx="3120100" cy="667843"/>
          </a:xfrm>
          <a:prstGeom prst="roundRect">
            <a:avLst/>
          </a:prstGeom>
          <a:solidFill>
            <a:schemeClr val="bg1"/>
          </a:solidFill>
          <a:ln>
            <a:solidFill>
              <a:srgbClr val="CB9C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DBF75539-4FF9-C0A7-4CC9-2CC443CAE839}"/>
              </a:ext>
            </a:extLst>
          </p:cNvPr>
          <p:cNvSpPr/>
          <p:nvPr/>
        </p:nvSpPr>
        <p:spPr>
          <a:xfrm>
            <a:off x="8391648" y="1762929"/>
            <a:ext cx="2295228" cy="228644"/>
          </a:xfrm>
          <a:prstGeom prst="roundRect">
            <a:avLst/>
          </a:prstGeom>
          <a:solidFill>
            <a:srgbClr val="E4AC8E"/>
          </a:solidFill>
          <a:ln>
            <a:solidFill>
              <a:srgbClr val="CB9C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산사태 발생 요인 입력자료 수집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C5BCC2-5DC6-388E-96AF-EC9341D001BB}"/>
              </a:ext>
            </a:extLst>
          </p:cNvPr>
          <p:cNvSpPr txBox="1"/>
          <p:nvPr/>
        </p:nvSpPr>
        <p:spPr>
          <a:xfrm>
            <a:off x="8043894" y="2110250"/>
            <a:ext cx="299073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경기도 재해대장 기반의 산사태 발생 위치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DB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구축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171450" marR="0" lvl="0" indent="-17145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산사태 발생 요인 선정 입력 데이터 수집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    (DEM,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임상도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토양도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수치지질도 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66FC3F72-E444-0B79-C39D-76B52D20F099}"/>
              </a:ext>
            </a:extLst>
          </p:cNvPr>
          <p:cNvSpPr/>
          <p:nvPr/>
        </p:nvSpPr>
        <p:spPr>
          <a:xfrm>
            <a:off x="7893103" y="3395803"/>
            <a:ext cx="3292319" cy="869616"/>
          </a:xfrm>
          <a:prstGeom prst="rect">
            <a:avLst/>
          </a:prstGeom>
          <a:solidFill>
            <a:srgbClr val="F7EFEC"/>
          </a:solidFill>
          <a:ln>
            <a:solidFill>
              <a:srgbClr val="CB9C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E98ED305-FF46-1A05-AFDD-8BC0F05D8A84}"/>
              </a:ext>
            </a:extLst>
          </p:cNvPr>
          <p:cNvSpPr/>
          <p:nvPr/>
        </p:nvSpPr>
        <p:spPr>
          <a:xfrm>
            <a:off x="7979212" y="3541544"/>
            <a:ext cx="3120100" cy="634403"/>
          </a:xfrm>
          <a:prstGeom prst="roundRect">
            <a:avLst/>
          </a:prstGeom>
          <a:solidFill>
            <a:schemeClr val="bg1"/>
          </a:solidFill>
          <a:ln>
            <a:solidFill>
              <a:srgbClr val="CB9C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3" name="사각형: 둥근 모서리 102">
            <a:extLst>
              <a:ext uri="{FF2B5EF4-FFF2-40B4-BE49-F238E27FC236}">
                <a16:creationId xmlns:a16="http://schemas.microsoft.com/office/drawing/2014/main" id="{1B4A5782-F213-4AB5-7C6B-31E1D6F9FCDB}"/>
              </a:ext>
            </a:extLst>
          </p:cNvPr>
          <p:cNvSpPr/>
          <p:nvPr/>
        </p:nvSpPr>
        <p:spPr>
          <a:xfrm>
            <a:off x="8391648" y="3261361"/>
            <a:ext cx="2295228" cy="194400"/>
          </a:xfrm>
          <a:prstGeom prst="roundRect">
            <a:avLst/>
          </a:prstGeom>
          <a:solidFill>
            <a:srgbClr val="E4AC8E"/>
          </a:solidFill>
          <a:ln>
            <a:solidFill>
              <a:srgbClr val="CB9C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다양한 예측모델의 설계 및 적용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699C7137-2146-11C2-CAE7-439FC61A5114}"/>
              </a:ext>
            </a:extLst>
          </p:cNvPr>
          <p:cNvSpPr txBox="1"/>
          <p:nvPr/>
        </p:nvSpPr>
        <p:spPr>
          <a:xfrm>
            <a:off x="7958081" y="3594839"/>
            <a:ext cx="316236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모델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설계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XGBoost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Logistic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regression</a:t>
            </a:r>
            <a:r>
              <a: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Random forest</a:t>
            </a:r>
            <a:r>
              <a: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</a:t>
            </a:r>
            <a:r>
              <a:rPr kumimoji="0" lang="ko-KR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S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upport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vector classifier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하이퍼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파라미터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설정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66D23AE7-2036-6057-9C70-1CEFF661EDDA}"/>
              </a:ext>
            </a:extLst>
          </p:cNvPr>
          <p:cNvSpPr/>
          <p:nvPr/>
        </p:nvSpPr>
        <p:spPr>
          <a:xfrm>
            <a:off x="7893103" y="4883305"/>
            <a:ext cx="3292319" cy="794553"/>
          </a:xfrm>
          <a:prstGeom prst="rect">
            <a:avLst/>
          </a:prstGeom>
          <a:solidFill>
            <a:srgbClr val="F7EFEC"/>
          </a:solidFill>
          <a:ln>
            <a:solidFill>
              <a:srgbClr val="CB9C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just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8" name="사각형: 둥근 모서리 107">
            <a:extLst>
              <a:ext uri="{FF2B5EF4-FFF2-40B4-BE49-F238E27FC236}">
                <a16:creationId xmlns:a16="http://schemas.microsoft.com/office/drawing/2014/main" id="{7B5F3439-5260-56E4-1F54-91404D4AC461}"/>
              </a:ext>
            </a:extLst>
          </p:cNvPr>
          <p:cNvSpPr/>
          <p:nvPr/>
        </p:nvSpPr>
        <p:spPr>
          <a:xfrm>
            <a:off x="7979212" y="4995874"/>
            <a:ext cx="3120100" cy="600630"/>
          </a:xfrm>
          <a:prstGeom prst="roundRect">
            <a:avLst/>
          </a:prstGeom>
          <a:solidFill>
            <a:schemeClr val="bg1"/>
          </a:solidFill>
          <a:ln>
            <a:solidFill>
              <a:srgbClr val="CB9C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810E04C6-B9FA-81ED-032F-7CEF7516C741}"/>
              </a:ext>
            </a:extLst>
          </p:cNvPr>
          <p:cNvSpPr/>
          <p:nvPr/>
        </p:nvSpPr>
        <p:spPr>
          <a:xfrm>
            <a:off x="8391648" y="4735440"/>
            <a:ext cx="2295228" cy="218160"/>
          </a:xfrm>
          <a:prstGeom prst="roundRect">
            <a:avLst/>
          </a:prstGeom>
          <a:solidFill>
            <a:srgbClr val="E4AC8E"/>
          </a:solidFill>
          <a:ln>
            <a:solidFill>
              <a:srgbClr val="CB9C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모델평가 및 해석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17356CFC-7A3F-DFF5-93CE-F45AA4DF3117}"/>
              </a:ext>
            </a:extLst>
          </p:cNvPr>
          <p:cNvSpPr txBox="1"/>
          <p:nvPr/>
        </p:nvSpPr>
        <p:spPr>
          <a:xfrm>
            <a:off x="7910635" y="4995873"/>
            <a:ext cx="325725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Accuracy, MAE, </a:t>
            </a:r>
            <a:r>
              <a:rPr kumimoji="0" lang="en-US" altLang="ko-KR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Logloss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, AUC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등 각종 평가 지표 산출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회귀계수 기반 분석 및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SHAP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기법을 활용한 설명 가능한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머신러닝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모델 해석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5" name="자유형: 도형 114">
            <a:extLst>
              <a:ext uri="{FF2B5EF4-FFF2-40B4-BE49-F238E27FC236}">
                <a16:creationId xmlns:a16="http://schemas.microsoft.com/office/drawing/2014/main" id="{17AF1129-8019-707D-CB77-FD1732605C04}"/>
              </a:ext>
            </a:extLst>
          </p:cNvPr>
          <p:cNvSpPr/>
          <p:nvPr/>
        </p:nvSpPr>
        <p:spPr>
          <a:xfrm rot="5400000">
            <a:off x="9413757" y="2418827"/>
            <a:ext cx="251010" cy="1203529"/>
          </a:xfrm>
          <a:custGeom>
            <a:avLst/>
            <a:gdLst>
              <a:gd name="connsiteX0" fmla="*/ 4753582 w 4760565"/>
              <a:gd name="connsiteY0" fmla="*/ 3402633 h 6859682"/>
              <a:gd name="connsiteX1" fmla="*/ 3574826 w 4760565"/>
              <a:gd name="connsiteY1" fmla="*/ 1244748 h 6859682"/>
              <a:gd name="connsiteX2" fmla="*/ 3468564 w 4760565"/>
              <a:gd name="connsiteY2" fmla="*/ 1271956 h 6859682"/>
              <a:gd name="connsiteX3" fmla="*/ 3468564 w 4760565"/>
              <a:gd name="connsiteY3" fmla="*/ 2224175 h 6859682"/>
              <a:gd name="connsiteX4" fmla="*/ 3411911 w 4760565"/>
              <a:gd name="connsiteY4" fmla="*/ 2280865 h 6859682"/>
              <a:gd name="connsiteX5" fmla="*/ 1926036 w 4760565"/>
              <a:gd name="connsiteY5" fmla="*/ 2280865 h 6859682"/>
              <a:gd name="connsiteX6" fmla="*/ 14480 w 4760565"/>
              <a:gd name="connsiteY6" fmla="*/ 245 h 6859682"/>
              <a:gd name="connsiteX7" fmla="*/ 14480 w 4760565"/>
              <a:gd name="connsiteY7" fmla="*/ 6859438 h 6859682"/>
              <a:gd name="connsiteX8" fmla="*/ 1925998 w 4760565"/>
              <a:gd name="connsiteY8" fmla="*/ 4578855 h 6859682"/>
              <a:gd name="connsiteX9" fmla="*/ 3411687 w 4760565"/>
              <a:gd name="connsiteY9" fmla="*/ 4578855 h 6859682"/>
              <a:gd name="connsiteX10" fmla="*/ 3468340 w 4760565"/>
              <a:gd name="connsiteY10" fmla="*/ 4635545 h 6859682"/>
              <a:gd name="connsiteX11" fmla="*/ 3468340 w 4760565"/>
              <a:gd name="connsiteY11" fmla="*/ 5587763 h 6859682"/>
              <a:gd name="connsiteX12" fmla="*/ 3574602 w 4760565"/>
              <a:gd name="connsiteY12" fmla="*/ 5614972 h 6859682"/>
              <a:gd name="connsiteX13" fmla="*/ 4753544 w 4760565"/>
              <a:gd name="connsiteY13" fmla="*/ 3457087 h 6859682"/>
              <a:gd name="connsiteX14" fmla="*/ 4753582 w 4760565"/>
              <a:gd name="connsiteY14" fmla="*/ 3402633 h 68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0565" h="6859682">
                <a:moveTo>
                  <a:pt x="4753582" y="3402633"/>
                </a:moveTo>
                <a:lnTo>
                  <a:pt x="3574826" y="1244748"/>
                </a:lnTo>
                <a:cubicBezTo>
                  <a:pt x="3546611" y="1193276"/>
                  <a:pt x="3468564" y="1213179"/>
                  <a:pt x="3468564" y="1271956"/>
                </a:cubicBezTo>
                <a:lnTo>
                  <a:pt x="3468564" y="2224175"/>
                </a:lnTo>
                <a:cubicBezTo>
                  <a:pt x="3468564" y="2255520"/>
                  <a:pt x="3443256" y="2280865"/>
                  <a:pt x="3411911" y="2280865"/>
                </a:cubicBezTo>
                <a:lnTo>
                  <a:pt x="1926036" y="2280865"/>
                </a:lnTo>
                <a:cubicBezTo>
                  <a:pt x="997336" y="2280828"/>
                  <a:pt x="218916" y="509451"/>
                  <a:pt x="14480" y="245"/>
                </a:cubicBezTo>
                <a:cubicBezTo>
                  <a:pt x="-4827" y="-47500"/>
                  <a:pt x="-4827" y="6907183"/>
                  <a:pt x="14480" y="6859438"/>
                </a:cubicBezTo>
                <a:cubicBezTo>
                  <a:pt x="219102" y="6350231"/>
                  <a:pt x="997522" y="4578855"/>
                  <a:pt x="1925998" y="4578855"/>
                </a:cubicBezTo>
                <a:lnTo>
                  <a:pt x="3411687" y="4578855"/>
                </a:lnTo>
                <a:cubicBezTo>
                  <a:pt x="3443033" y="4578855"/>
                  <a:pt x="3468340" y="4604162"/>
                  <a:pt x="3468340" y="4635545"/>
                </a:cubicBezTo>
                <a:lnTo>
                  <a:pt x="3468340" y="5587763"/>
                </a:lnTo>
                <a:cubicBezTo>
                  <a:pt x="3468340" y="5646503"/>
                  <a:pt x="3546574" y="5666444"/>
                  <a:pt x="3574602" y="5614972"/>
                </a:cubicBezTo>
                <a:lnTo>
                  <a:pt x="4753544" y="3457087"/>
                </a:lnTo>
                <a:cubicBezTo>
                  <a:pt x="4762900" y="3439979"/>
                  <a:pt x="4762900" y="3419666"/>
                  <a:pt x="4753582" y="3402633"/>
                </a:cubicBezTo>
                <a:close/>
              </a:path>
            </a:pathLst>
          </a:custGeom>
          <a:gradFill flip="none" rotWithShape="1">
            <a:gsLst>
              <a:gs pos="0">
                <a:srgbClr val="607D8B">
                  <a:alpha val="0"/>
                </a:srgbClr>
              </a:gs>
              <a:gs pos="100000">
                <a:srgbClr val="004D40"/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17" name="자유형: 도형 116">
            <a:extLst>
              <a:ext uri="{FF2B5EF4-FFF2-40B4-BE49-F238E27FC236}">
                <a16:creationId xmlns:a16="http://schemas.microsoft.com/office/drawing/2014/main" id="{23C736F8-1AAB-0BFD-4B85-EA43B197D670}"/>
              </a:ext>
            </a:extLst>
          </p:cNvPr>
          <p:cNvSpPr/>
          <p:nvPr/>
        </p:nvSpPr>
        <p:spPr>
          <a:xfrm rot="5400000">
            <a:off x="9413757" y="3861976"/>
            <a:ext cx="251010" cy="1203529"/>
          </a:xfrm>
          <a:custGeom>
            <a:avLst/>
            <a:gdLst>
              <a:gd name="connsiteX0" fmla="*/ 4753582 w 4760565"/>
              <a:gd name="connsiteY0" fmla="*/ 3402633 h 6859682"/>
              <a:gd name="connsiteX1" fmla="*/ 3574826 w 4760565"/>
              <a:gd name="connsiteY1" fmla="*/ 1244748 h 6859682"/>
              <a:gd name="connsiteX2" fmla="*/ 3468564 w 4760565"/>
              <a:gd name="connsiteY2" fmla="*/ 1271956 h 6859682"/>
              <a:gd name="connsiteX3" fmla="*/ 3468564 w 4760565"/>
              <a:gd name="connsiteY3" fmla="*/ 2224175 h 6859682"/>
              <a:gd name="connsiteX4" fmla="*/ 3411911 w 4760565"/>
              <a:gd name="connsiteY4" fmla="*/ 2280865 h 6859682"/>
              <a:gd name="connsiteX5" fmla="*/ 1926036 w 4760565"/>
              <a:gd name="connsiteY5" fmla="*/ 2280865 h 6859682"/>
              <a:gd name="connsiteX6" fmla="*/ 14480 w 4760565"/>
              <a:gd name="connsiteY6" fmla="*/ 245 h 6859682"/>
              <a:gd name="connsiteX7" fmla="*/ 14480 w 4760565"/>
              <a:gd name="connsiteY7" fmla="*/ 6859438 h 6859682"/>
              <a:gd name="connsiteX8" fmla="*/ 1925998 w 4760565"/>
              <a:gd name="connsiteY8" fmla="*/ 4578855 h 6859682"/>
              <a:gd name="connsiteX9" fmla="*/ 3411687 w 4760565"/>
              <a:gd name="connsiteY9" fmla="*/ 4578855 h 6859682"/>
              <a:gd name="connsiteX10" fmla="*/ 3468340 w 4760565"/>
              <a:gd name="connsiteY10" fmla="*/ 4635545 h 6859682"/>
              <a:gd name="connsiteX11" fmla="*/ 3468340 w 4760565"/>
              <a:gd name="connsiteY11" fmla="*/ 5587763 h 6859682"/>
              <a:gd name="connsiteX12" fmla="*/ 3574602 w 4760565"/>
              <a:gd name="connsiteY12" fmla="*/ 5614972 h 6859682"/>
              <a:gd name="connsiteX13" fmla="*/ 4753544 w 4760565"/>
              <a:gd name="connsiteY13" fmla="*/ 3457087 h 6859682"/>
              <a:gd name="connsiteX14" fmla="*/ 4753582 w 4760565"/>
              <a:gd name="connsiteY14" fmla="*/ 3402633 h 6859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60565" h="6859682">
                <a:moveTo>
                  <a:pt x="4753582" y="3402633"/>
                </a:moveTo>
                <a:lnTo>
                  <a:pt x="3574826" y="1244748"/>
                </a:lnTo>
                <a:cubicBezTo>
                  <a:pt x="3546611" y="1193276"/>
                  <a:pt x="3468564" y="1213179"/>
                  <a:pt x="3468564" y="1271956"/>
                </a:cubicBezTo>
                <a:lnTo>
                  <a:pt x="3468564" y="2224175"/>
                </a:lnTo>
                <a:cubicBezTo>
                  <a:pt x="3468564" y="2255520"/>
                  <a:pt x="3443256" y="2280865"/>
                  <a:pt x="3411911" y="2280865"/>
                </a:cubicBezTo>
                <a:lnTo>
                  <a:pt x="1926036" y="2280865"/>
                </a:lnTo>
                <a:cubicBezTo>
                  <a:pt x="997336" y="2280828"/>
                  <a:pt x="218916" y="509451"/>
                  <a:pt x="14480" y="245"/>
                </a:cubicBezTo>
                <a:cubicBezTo>
                  <a:pt x="-4827" y="-47500"/>
                  <a:pt x="-4827" y="6907183"/>
                  <a:pt x="14480" y="6859438"/>
                </a:cubicBezTo>
                <a:cubicBezTo>
                  <a:pt x="219102" y="6350231"/>
                  <a:pt x="997522" y="4578855"/>
                  <a:pt x="1925998" y="4578855"/>
                </a:cubicBezTo>
                <a:lnTo>
                  <a:pt x="3411687" y="4578855"/>
                </a:lnTo>
                <a:cubicBezTo>
                  <a:pt x="3443033" y="4578855"/>
                  <a:pt x="3468340" y="4604162"/>
                  <a:pt x="3468340" y="4635545"/>
                </a:cubicBezTo>
                <a:lnTo>
                  <a:pt x="3468340" y="5587763"/>
                </a:lnTo>
                <a:cubicBezTo>
                  <a:pt x="3468340" y="5646503"/>
                  <a:pt x="3546574" y="5666444"/>
                  <a:pt x="3574602" y="5614972"/>
                </a:cubicBezTo>
                <a:lnTo>
                  <a:pt x="4753544" y="3457087"/>
                </a:lnTo>
                <a:cubicBezTo>
                  <a:pt x="4762900" y="3439979"/>
                  <a:pt x="4762900" y="3419666"/>
                  <a:pt x="4753582" y="3402633"/>
                </a:cubicBezTo>
                <a:close/>
              </a:path>
            </a:pathLst>
          </a:custGeom>
          <a:gradFill flip="none" rotWithShape="1">
            <a:gsLst>
              <a:gs pos="0">
                <a:srgbClr val="607D8B">
                  <a:alpha val="0"/>
                </a:srgbClr>
              </a:gs>
              <a:gs pos="100000">
                <a:srgbClr val="004D40"/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solidFill>
                  <a:prstClr val="white">
                    <a:alpha val="0"/>
                  </a:prstClr>
                </a:solidFill>
              </a:ln>
              <a:solidFill>
                <a:srgbClr val="FF0000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9A75BD-9BCF-2311-1053-10DEF0438617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422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7981</Words>
  <Application>Microsoft Office PowerPoint</Application>
  <PresentationFormat>와이드스크린</PresentationFormat>
  <Paragraphs>1397</Paragraphs>
  <Slides>55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55</vt:i4>
      </vt:variant>
    </vt:vector>
  </HeadingPairs>
  <TitlesOfParts>
    <vt:vector size="68" baseType="lpstr">
      <vt:lpstr>KoPub돋움체 Bold</vt:lpstr>
      <vt:lpstr>KoPub돋움체 Light</vt:lpstr>
      <vt:lpstr>KoPub돋움체 Medium</vt:lpstr>
      <vt:lpstr>경기천년제목 Bold</vt:lpstr>
      <vt:lpstr>경기천년제목 Light</vt:lpstr>
      <vt:lpstr>경기천년제목 Medium</vt:lpstr>
      <vt:lpstr>경기천년제목OTF Medium</vt:lpstr>
      <vt:lpstr>맑은 고딕</vt:lpstr>
      <vt:lpstr>Arial</vt:lpstr>
      <vt:lpstr>Bauhaus 93</vt:lpstr>
      <vt:lpstr>Cambria Math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성희</dc:creator>
  <cp:lastModifiedBy>이 성희</cp:lastModifiedBy>
  <cp:revision>8</cp:revision>
  <dcterms:created xsi:type="dcterms:W3CDTF">2025-07-23T02:21:42Z</dcterms:created>
  <dcterms:modified xsi:type="dcterms:W3CDTF">2025-07-24T06:36:10Z</dcterms:modified>
</cp:coreProperties>
</file>